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76" r:id="rId4"/>
    <p:sldId id="277" r:id="rId5"/>
    <p:sldId id="278" r:id="rId6"/>
    <p:sldId id="279" r:id="rId7"/>
    <p:sldId id="268" r:id="rId8"/>
    <p:sldId id="271" r:id="rId9"/>
    <p:sldId id="269" r:id="rId10"/>
    <p:sldId id="27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FF8F83-14B0-40FA-8528-9EEEF7B69EBE}" type="doc">
      <dgm:prSet loTypeId="urn:microsoft.com/office/officeart/2005/8/layout/process4" loCatId="list" qsTypeId="urn:microsoft.com/office/officeart/2005/8/quickstyle/3d1" qsCatId="3D" csTypeId="urn:microsoft.com/office/officeart/2005/8/colors/accent1_2" csCatId="accent1" phldr="1"/>
      <dgm:spPr/>
      <dgm:t>
        <a:bodyPr/>
        <a:lstStyle/>
        <a:p>
          <a:endParaRPr lang="en-US"/>
        </a:p>
      </dgm:t>
    </dgm:pt>
    <dgm:pt modelId="{8EB44FB3-7555-4A4C-A3CF-08A27C709D38}">
      <dgm:prSet custT="1"/>
      <dgm:spPr/>
      <dgm:t>
        <a:bodyPr/>
        <a:lstStyle/>
        <a:p>
          <a:r>
            <a:rPr lang="mn-MN" sz="1800" b="1" dirty="0">
              <a:latin typeface="Arial" panose="020B0604020202020204" pitchFamily="34" charset="0"/>
              <a:cs typeface="Arial" panose="020B0604020202020204" pitchFamily="34" charset="0"/>
            </a:rPr>
            <a:t>1. Төгсөлтийн дараах сургалтын зардал</a:t>
          </a:r>
          <a:endParaRPr lang="en-US" sz="1800" b="1" dirty="0">
            <a:latin typeface="Arial" panose="020B0604020202020204" pitchFamily="34" charset="0"/>
            <a:cs typeface="Arial" panose="020B0604020202020204" pitchFamily="34" charset="0"/>
          </a:endParaRPr>
        </a:p>
      </dgm:t>
    </dgm:pt>
    <dgm:pt modelId="{1A16A82B-0465-4988-BC75-08A0DDBC4495}" type="parTrans" cxnId="{15CDBB88-CAF7-4D70-87B1-590C89FD8DCC}">
      <dgm:prSet/>
      <dgm:spPr/>
      <dgm:t>
        <a:bodyPr/>
        <a:lstStyle/>
        <a:p>
          <a:endParaRPr lang="en-US" sz="1800"/>
        </a:p>
      </dgm:t>
    </dgm:pt>
    <dgm:pt modelId="{0A09CEDB-C4E6-487B-9331-DBCB911A7B49}" type="sibTrans" cxnId="{15CDBB88-CAF7-4D70-87B1-590C89FD8DCC}">
      <dgm:prSet/>
      <dgm:spPr/>
      <dgm:t>
        <a:bodyPr/>
        <a:lstStyle/>
        <a:p>
          <a:endParaRPr lang="en-US" sz="1800"/>
        </a:p>
      </dgm:t>
    </dgm:pt>
    <dgm:pt modelId="{CE09AF17-FB49-4BD6-AB15-38EDF345475D}">
      <dgm:prSet custT="1"/>
      <dgm:spPr/>
      <dgm:t>
        <a:bodyPr/>
        <a:lstStyle/>
        <a:p>
          <a:r>
            <a:rPr lang="mn-MN" sz="1800" b="1" dirty="0">
              <a:latin typeface="Arial" panose="020B0604020202020204" pitchFamily="34" charset="0"/>
              <a:cs typeface="Arial" panose="020B0604020202020204" pitchFamily="34" charset="0"/>
            </a:rPr>
            <a:t>2.  </a:t>
          </a:r>
          <a:r>
            <a:rPr lang="en-US" sz="1800" b="1" dirty="0" err="1">
              <a:latin typeface="Arial" panose="020B0604020202020204" pitchFamily="34" charset="0"/>
              <a:cs typeface="Arial" panose="020B0604020202020204" pitchFamily="34" charset="0"/>
            </a:rPr>
            <a:t>Сургалтын</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төлбөрийн</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санхүүжилт</a:t>
          </a:r>
          <a:endParaRPr lang="en-US" sz="1800" b="1" dirty="0">
            <a:latin typeface="Arial" panose="020B0604020202020204" pitchFamily="34" charset="0"/>
            <a:cs typeface="Arial" panose="020B0604020202020204" pitchFamily="34" charset="0"/>
          </a:endParaRPr>
        </a:p>
      </dgm:t>
    </dgm:pt>
    <dgm:pt modelId="{992E7006-00F0-4EDC-859E-8A6693E96CD4}" type="parTrans" cxnId="{ADE175D8-80B7-48A5-967D-C5B273B64B7F}">
      <dgm:prSet/>
      <dgm:spPr/>
      <dgm:t>
        <a:bodyPr/>
        <a:lstStyle/>
        <a:p>
          <a:endParaRPr lang="en-US" sz="1800"/>
        </a:p>
      </dgm:t>
    </dgm:pt>
    <dgm:pt modelId="{D2B1B883-6A37-4DC3-89A4-C1AB23041D29}" type="sibTrans" cxnId="{ADE175D8-80B7-48A5-967D-C5B273B64B7F}">
      <dgm:prSet/>
      <dgm:spPr/>
      <dgm:t>
        <a:bodyPr/>
        <a:lstStyle/>
        <a:p>
          <a:endParaRPr lang="en-US" sz="1800"/>
        </a:p>
      </dgm:t>
    </dgm:pt>
    <dgm:pt modelId="{4AD44183-12E9-4D41-A06E-91DE431811B4}">
      <dgm:prSet custT="1"/>
      <dgm:spPr/>
      <dgm:t>
        <a:bodyPr/>
        <a:lstStyle/>
        <a:p>
          <a:r>
            <a:rPr lang="mn-MN" sz="1800" b="1" dirty="0">
              <a:latin typeface="Arial" panose="020B0604020202020204" pitchFamily="34" charset="0"/>
              <a:cs typeface="Arial" panose="020B0604020202020204" pitchFamily="34" charset="0"/>
            </a:rPr>
            <a:t>3.  Цалингийн зардлын санхүүжилт</a:t>
          </a:r>
          <a:endParaRPr lang="en-US" sz="1800" b="1" dirty="0">
            <a:latin typeface="Arial" panose="020B0604020202020204" pitchFamily="34" charset="0"/>
            <a:cs typeface="Arial" panose="020B0604020202020204" pitchFamily="34" charset="0"/>
          </a:endParaRPr>
        </a:p>
      </dgm:t>
    </dgm:pt>
    <dgm:pt modelId="{45E0CECF-303D-496D-941B-A71584817DA7}" type="parTrans" cxnId="{D865D722-352A-4222-9D53-CBBEC1B43365}">
      <dgm:prSet/>
      <dgm:spPr/>
      <dgm:t>
        <a:bodyPr/>
        <a:lstStyle/>
        <a:p>
          <a:endParaRPr lang="en-US" sz="1800"/>
        </a:p>
      </dgm:t>
    </dgm:pt>
    <dgm:pt modelId="{B26BBDEB-FB99-43CF-A6DB-E6CD81F7CFF2}" type="sibTrans" cxnId="{D865D722-352A-4222-9D53-CBBEC1B43365}">
      <dgm:prSet/>
      <dgm:spPr/>
      <dgm:t>
        <a:bodyPr/>
        <a:lstStyle/>
        <a:p>
          <a:endParaRPr lang="en-US" sz="1800"/>
        </a:p>
      </dgm:t>
    </dgm:pt>
    <dgm:pt modelId="{55FE6506-60E3-4169-AB6A-BD1A353CB2D5}">
      <dgm:prSet custT="1"/>
      <dgm:spPr/>
      <dgm:t>
        <a:bodyPr/>
        <a:lstStyle/>
        <a:p>
          <a:r>
            <a:rPr lang="mn-MN" sz="1800" b="1" dirty="0">
              <a:latin typeface="Arial" panose="020B0604020202020204" pitchFamily="34" charset="0"/>
              <a:cs typeface="Arial" panose="020B0604020202020204" pitchFamily="34" charset="0"/>
            </a:rPr>
            <a:t>4.  Анхаарах асуудлууд</a:t>
          </a:r>
          <a:endParaRPr lang="en-US" sz="1800" b="1" dirty="0">
            <a:latin typeface="Arial" panose="020B0604020202020204" pitchFamily="34" charset="0"/>
            <a:cs typeface="Arial" panose="020B0604020202020204" pitchFamily="34" charset="0"/>
          </a:endParaRPr>
        </a:p>
      </dgm:t>
    </dgm:pt>
    <dgm:pt modelId="{417D2DC6-6E98-4953-845F-4EB5F42996B3}" type="parTrans" cxnId="{A66BE79E-1B8B-4117-AFE3-CB0D230797FE}">
      <dgm:prSet/>
      <dgm:spPr/>
      <dgm:t>
        <a:bodyPr/>
        <a:lstStyle/>
        <a:p>
          <a:endParaRPr lang="en-US" sz="1800"/>
        </a:p>
      </dgm:t>
    </dgm:pt>
    <dgm:pt modelId="{301D1D67-D99E-4572-8BE9-02D084FEE692}" type="sibTrans" cxnId="{A66BE79E-1B8B-4117-AFE3-CB0D230797FE}">
      <dgm:prSet/>
      <dgm:spPr/>
      <dgm:t>
        <a:bodyPr/>
        <a:lstStyle/>
        <a:p>
          <a:endParaRPr lang="en-US" sz="1800"/>
        </a:p>
      </dgm:t>
    </dgm:pt>
    <dgm:pt modelId="{86512FE4-4DA1-40D1-92DD-551113154F7A}" type="pres">
      <dgm:prSet presAssocID="{6FFF8F83-14B0-40FA-8528-9EEEF7B69EBE}" presName="Name0" presStyleCnt="0">
        <dgm:presLayoutVars>
          <dgm:dir/>
          <dgm:animLvl val="lvl"/>
          <dgm:resizeHandles val="exact"/>
        </dgm:presLayoutVars>
      </dgm:prSet>
      <dgm:spPr/>
    </dgm:pt>
    <dgm:pt modelId="{AB049B55-7B41-40C8-BC16-032B8403670F}" type="pres">
      <dgm:prSet presAssocID="{55FE6506-60E3-4169-AB6A-BD1A353CB2D5}" presName="boxAndChildren" presStyleCnt="0"/>
      <dgm:spPr/>
    </dgm:pt>
    <dgm:pt modelId="{6D2FBBF0-6C8B-4335-BFE4-DA56446C0AEA}" type="pres">
      <dgm:prSet presAssocID="{55FE6506-60E3-4169-AB6A-BD1A353CB2D5}" presName="parentTextBox" presStyleLbl="node1" presStyleIdx="0" presStyleCnt="4"/>
      <dgm:spPr/>
    </dgm:pt>
    <dgm:pt modelId="{25406F42-AB88-4A84-B13E-CBF2B92CAEFD}" type="pres">
      <dgm:prSet presAssocID="{B26BBDEB-FB99-43CF-A6DB-E6CD81F7CFF2}" presName="sp" presStyleCnt="0"/>
      <dgm:spPr/>
    </dgm:pt>
    <dgm:pt modelId="{FCFD122C-F1F4-4096-998C-895AB8E15958}" type="pres">
      <dgm:prSet presAssocID="{4AD44183-12E9-4D41-A06E-91DE431811B4}" presName="arrowAndChildren" presStyleCnt="0"/>
      <dgm:spPr/>
    </dgm:pt>
    <dgm:pt modelId="{C683D7BE-7DAA-4D71-A338-F6F5B1C45EBB}" type="pres">
      <dgm:prSet presAssocID="{4AD44183-12E9-4D41-A06E-91DE431811B4}" presName="parentTextArrow" presStyleLbl="node1" presStyleIdx="1" presStyleCnt="4"/>
      <dgm:spPr/>
    </dgm:pt>
    <dgm:pt modelId="{D90F7ECE-CD3E-4AD2-83D3-0EEF903E7098}" type="pres">
      <dgm:prSet presAssocID="{D2B1B883-6A37-4DC3-89A4-C1AB23041D29}" presName="sp" presStyleCnt="0"/>
      <dgm:spPr/>
    </dgm:pt>
    <dgm:pt modelId="{72BFB748-578C-49BD-B46E-0CE59F8B8183}" type="pres">
      <dgm:prSet presAssocID="{CE09AF17-FB49-4BD6-AB15-38EDF345475D}" presName="arrowAndChildren" presStyleCnt="0"/>
      <dgm:spPr/>
    </dgm:pt>
    <dgm:pt modelId="{84651C7F-4B4E-4F71-947B-72E70079F7E7}" type="pres">
      <dgm:prSet presAssocID="{CE09AF17-FB49-4BD6-AB15-38EDF345475D}" presName="parentTextArrow" presStyleLbl="node1" presStyleIdx="2" presStyleCnt="4"/>
      <dgm:spPr/>
    </dgm:pt>
    <dgm:pt modelId="{BC9FE71F-9D31-4B18-8247-0B8452F99302}" type="pres">
      <dgm:prSet presAssocID="{0A09CEDB-C4E6-487B-9331-DBCB911A7B49}" presName="sp" presStyleCnt="0"/>
      <dgm:spPr/>
    </dgm:pt>
    <dgm:pt modelId="{18543FF6-6635-4CE6-83B7-EDFE247EE2BC}" type="pres">
      <dgm:prSet presAssocID="{8EB44FB3-7555-4A4C-A3CF-08A27C709D38}" presName="arrowAndChildren" presStyleCnt="0"/>
      <dgm:spPr/>
    </dgm:pt>
    <dgm:pt modelId="{AF3AEA17-431D-42E3-B1C2-48F51EBF9A80}" type="pres">
      <dgm:prSet presAssocID="{8EB44FB3-7555-4A4C-A3CF-08A27C709D38}" presName="parentTextArrow" presStyleLbl="node1" presStyleIdx="3" presStyleCnt="4"/>
      <dgm:spPr/>
    </dgm:pt>
  </dgm:ptLst>
  <dgm:cxnLst>
    <dgm:cxn modelId="{D865D722-352A-4222-9D53-CBBEC1B43365}" srcId="{6FFF8F83-14B0-40FA-8528-9EEEF7B69EBE}" destId="{4AD44183-12E9-4D41-A06E-91DE431811B4}" srcOrd="2" destOrd="0" parTransId="{45E0CECF-303D-496D-941B-A71584817DA7}" sibTransId="{B26BBDEB-FB99-43CF-A6DB-E6CD81F7CFF2}"/>
    <dgm:cxn modelId="{22F13628-A9D4-4F65-9164-08C02584B33C}" type="presOf" srcId="{6FFF8F83-14B0-40FA-8528-9EEEF7B69EBE}" destId="{86512FE4-4DA1-40D1-92DD-551113154F7A}" srcOrd="0" destOrd="0" presId="urn:microsoft.com/office/officeart/2005/8/layout/process4"/>
    <dgm:cxn modelId="{7D2B4439-86BC-4BE4-A5C3-8686090187D6}" type="presOf" srcId="{55FE6506-60E3-4169-AB6A-BD1A353CB2D5}" destId="{6D2FBBF0-6C8B-4335-BFE4-DA56446C0AEA}" srcOrd="0" destOrd="0" presId="urn:microsoft.com/office/officeart/2005/8/layout/process4"/>
    <dgm:cxn modelId="{4C7EF73F-015A-496F-8138-BCE1D9D1C1C6}" type="presOf" srcId="{8EB44FB3-7555-4A4C-A3CF-08A27C709D38}" destId="{AF3AEA17-431D-42E3-B1C2-48F51EBF9A80}" srcOrd="0" destOrd="0" presId="urn:microsoft.com/office/officeart/2005/8/layout/process4"/>
    <dgm:cxn modelId="{E4F05A5C-EC30-4628-96DE-91B1232E912E}" type="presOf" srcId="{CE09AF17-FB49-4BD6-AB15-38EDF345475D}" destId="{84651C7F-4B4E-4F71-947B-72E70079F7E7}" srcOrd="0" destOrd="0" presId="urn:microsoft.com/office/officeart/2005/8/layout/process4"/>
    <dgm:cxn modelId="{1530D780-13EF-4316-ADE0-9ED622D807E9}" type="presOf" srcId="{4AD44183-12E9-4D41-A06E-91DE431811B4}" destId="{C683D7BE-7DAA-4D71-A338-F6F5B1C45EBB}" srcOrd="0" destOrd="0" presId="urn:microsoft.com/office/officeart/2005/8/layout/process4"/>
    <dgm:cxn modelId="{15CDBB88-CAF7-4D70-87B1-590C89FD8DCC}" srcId="{6FFF8F83-14B0-40FA-8528-9EEEF7B69EBE}" destId="{8EB44FB3-7555-4A4C-A3CF-08A27C709D38}" srcOrd="0" destOrd="0" parTransId="{1A16A82B-0465-4988-BC75-08A0DDBC4495}" sibTransId="{0A09CEDB-C4E6-487B-9331-DBCB911A7B49}"/>
    <dgm:cxn modelId="{A66BE79E-1B8B-4117-AFE3-CB0D230797FE}" srcId="{6FFF8F83-14B0-40FA-8528-9EEEF7B69EBE}" destId="{55FE6506-60E3-4169-AB6A-BD1A353CB2D5}" srcOrd="3" destOrd="0" parTransId="{417D2DC6-6E98-4953-845F-4EB5F42996B3}" sibTransId="{301D1D67-D99E-4572-8BE9-02D084FEE692}"/>
    <dgm:cxn modelId="{ADE175D8-80B7-48A5-967D-C5B273B64B7F}" srcId="{6FFF8F83-14B0-40FA-8528-9EEEF7B69EBE}" destId="{CE09AF17-FB49-4BD6-AB15-38EDF345475D}" srcOrd="1" destOrd="0" parTransId="{992E7006-00F0-4EDC-859E-8A6693E96CD4}" sibTransId="{D2B1B883-6A37-4DC3-89A4-C1AB23041D29}"/>
    <dgm:cxn modelId="{FE0165CA-F0EC-4AEF-8D46-49A37E1CA4A9}" type="presParOf" srcId="{86512FE4-4DA1-40D1-92DD-551113154F7A}" destId="{AB049B55-7B41-40C8-BC16-032B8403670F}" srcOrd="0" destOrd="0" presId="urn:microsoft.com/office/officeart/2005/8/layout/process4"/>
    <dgm:cxn modelId="{E364513E-2452-4FE2-A509-31E9183B9692}" type="presParOf" srcId="{AB049B55-7B41-40C8-BC16-032B8403670F}" destId="{6D2FBBF0-6C8B-4335-BFE4-DA56446C0AEA}" srcOrd="0" destOrd="0" presId="urn:microsoft.com/office/officeart/2005/8/layout/process4"/>
    <dgm:cxn modelId="{48411C62-F7CF-4481-93C0-49057E621B7F}" type="presParOf" srcId="{86512FE4-4DA1-40D1-92DD-551113154F7A}" destId="{25406F42-AB88-4A84-B13E-CBF2B92CAEFD}" srcOrd="1" destOrd="0" presId="urn:microsoft.com/office/officeart/2005/8/layout/process4"/>
    <dgm:cxn modelId="{DA9A5096-48EB-461E-A033-1737DB821D7B}" type="presParOf" srcId="{86512FE4-4DA1-40D1-92DD-551113154F7A}" destId="{FCFD122C-F1F4-4096-998C-895AB8E15958}" srcOrd="2" destOrd="0" presId="urn:microsoft.com/office/officeart/2005/8/layout/process4"/>
    <dgm:cxn modelId="{F5A5108B-A9D4-471D-A193-08AC03502D78}" type="presParOf" srcId="{FCFD122C-F1F4-4096-998C-895AB8E15958}" destId="{C683D7BE-7DAA-4D71-A338-F6F5B1C45EBB}" srcOrd="0" destOrd="0" presId="urn:microsoft.com/office/officeart/2005/8/layout/process4"/>
    <dgm:cxn modelId="{D1B0E327-53F8-407B-82A9-C59DBA0ABD30}" type="presParOf" srcId="{86512FE4-4DA1-40D1-92DD-551113154F7A}" destId="{D90F7ECE-CD3E-4AD2-83D3-0EEF903E7098}" srcOrd="3" destOrd="0" presId="urn:microsoft.com/office/officeart/2005/8/layout/process4"/>
    <dgm:cxn modelId="{01665187-F6F9-4DFF-A813-DA13ECAFCCE4}" type="presParOf" srcId="{86512FE4-4DA1-40D1-92DD-551113154F7A}" destId="{72BFB748-578C-49BD-B46E-0CE59F8B8183}" srcOrd="4" destOrd="0" presId="urn:microsoft.com/office/officeart/2005/8/layout/process4"/>
    <dgm:cxn modelId="{D1659FA4-21C1-48BE-A43F-75EC0676CA74}" type="presParOf" srcId="{72BFB748-578C-49BD-B46E-0CE59F8B8183}" destId="{84651C7F-4B4E-4F71-947B-72E70079F7E7}" srcOrd="0" destOrd="0" presId="urn:microsoft.com/office/officeart/2005/8/layout/process4"/>
    <dgm:cxn modelId="{69A6F694-7F19-4D8C-9809-816D26F1A795}" type="presParOf" srcId="{86512FE4-4DA1-40D1-92DD-551113154F7A}" destId="{BC9FE71F-9D31-4B18-8247-0B8452F99302}" srcOrd="5" destOrd="0" presId="urn:microsoft.com/office/officeart/2005/8/layout/process4"/>
    <dgm:cxn modelId="{5248AF2E-A4C9-4322-BC02-559416871B5D}" type="presParOf" srcId="{86512FE4-4DA1-40D1-92DD-551113154F7A}" destId="{18543FF6-6635-4CE6-83B7-EDFE247EE2BC}" srcOrd="6" destOrd="0" presId="urn:microsoft.com/office/officeart/2005/8/layout/process4"/>
    <dgm:cxn modelId="{05BA33FB-7B23-48C5-8E1D-B5844C1F3935}" type="presParOf" srcId="{18543FF6-6635-4CE6-83B7-EDFE247EE2BC}" destId="{AF3AEA17-431D-42E3-B1C2-48F51EBF9A80}"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FF8F83-14B0-40FA-8528-9EEEF7B69EBE}" type="doc">
      <dgm:prSet loTypeId="urn:microsoft.com/office/officeart/2005/8/layout/hList3" loCatId="list" qsTypeId="urn:microsoft.com/office/officeart/2005/8/quickstyle/3d2" qsCatId="3D" csTypeId="urn:microsoft.com/office/officeart/2005/8/colors/accent1_2" csCatId="accent1" phldr="1"/>
      <dgm:spPr/>
      <dgm:t>
        <a:bodyPr/>
        <a:lstStyle/>
        <a:p>
          <a:endParaRPr lang="en-US"/>
        </a:p>
      </dgm:t>
    </dgm:pt>
    <dgm:pt modelId="{8EB44FB3-7555-4A4C-A3CF-08A27C709D38}">
      <dgm:prSet custT="1"/>
      <dgm:spPr/>
      <dgm:t>
        <a:bodyPr/>
        <a:lstStyle/>
        <a:p>
          <a:r>
            <a:rPr lang="mn-MN" sz="2000" b="1" u="sng" dirty="0">
              <a:latin typeface="Arial" panose="020B0604020202020204" pitchFamily="34" charset="0"/>
              <a:cs typeface="Arial" panose="020B0604020202020204" pitchFamily="34" charset="0"/>
            </a:rPr>
            <a:t>1. Төгсөлтийн дараах сургалтын зардал</a:t>
          </a:r>
          <a:endParaRPr lang="en-US" sz="2000" b="1" u="sng" dirty="0">
            <a:latin typeface="Arial" panose="020B0604020202020204" pitchFamily="34" charset="0"/>
            <a:cs typeface="Arial" panose="020B0604020202020204" pitchFamily="34" charset="0"/>
          </a:endParaRPr>
        </a:p>
      </dgm:t>
    </dgm:pt>
    <dgm:pt modelId="{1A16A82B-0465-4988-BC75-08A0DDBC4495}" type="parTrans" cxnId="{15CDBB88-CAF7-4D70-87B1-590C89FD8DCC}">
      <dgm:prSet/>
      <dgm:spPr/>
      <dgm:t>
        <a:bodyPr/>
        <a:lstStyle/>
        <a:p>
          <a:endParaRPr lang="en-US" sz="1800"/>
        </a:p>
      </dgm:t>
    </dgm:pt>
    <dgm:pt modelId="{0A09CEDB-C4E6-487B-9331-DBCB911A7B49}" type="sibTrans" cxnId="{15CDBB88-CAF7-4D70-87B1-590C89FD8DCC}">
      <dgm:prSet/>
      <dgm:spPr/>
      <dgm:t>
        <a:bodyPr/>
        <a:lstStyle/>
        <a:p>
          <a:endParaRPr lang="en-US" sz="1800"/>
        </a:p>
      </dgm:t>
    </dgm:pt>
    <dgm:pt modelId="{CE09AF17-FB49-4BD6-AB15-38EDF345475D}">
      <dgm:prSet custT="1"/>
      <dgm:spPr/>
      <dgm:t>
        <a:bodyPr/>
        <a:lstStyle/>
        <a:p>
          <a:endParaRPr lang="en-US"/>
        </a:p>
      </dgm:t>
    </dgm:pt>
    <dgm:pt modelId="{992E7006-00F0-4EDC-859E-8A6693E96CD4}" type="parTrans" cxnId="{ADE175D8-80B7-48A5-967D-C5B273B64B7F}">
      <dgm:prSet/>
      <dgm:spPr/>
      <dgm:t>
        <a:bodyPr/>
        <a:lstStyle/>
        <a:p>
          <a:endParaRPr lang="en-US" sz="1800"/>
        </a:p>
      </dgm:t>
    </dgm:pt>
    <dgm:pt modelId="{D2B1B883-6A37-4DC3-89A4-C1AB23041D29}" type="sibTrans" cxnId="{ADE175D8-80B7-48A5-967D-C5B273B64B7F}">
      <dgm:prSet/>
      <dgm:spPr/>
      <dgm:t>
        <a:bodyPr/>
        <a:lstStyle/>
        <a:p>
          <a:endParaRPr lang="en-US" sz="1800"/>
        </a:p>
      </dgm:t>
    </dgm:pt>
    <dgm:pt modelId="{4AD44183-12E9-4D41-A06E-91DE431811B4}">
      <dgm:prSet custT="1"/>
      <dgm:spPr/>
      <dgm:t>
        <a:bodyPr/>
        <a:lstStyle/>
        <a:p>
          <a:endParaRPr lang="en-US"/>
        </a:p>
      </dgm:t>
    </dgm:pt>
    <dgm:pt modelId="{45E0CECF-303D-496D-941B-A71584817DA7}" type="parTrans" cxnId="{D865D722-352A-4222-9D53-CBBEC1B43365}">
      <dgm:prSet/>
      <dgm:spPr/>
      <dgm:t>
        <a:bodyPr/>
        <a:lstStyle/>
        <a:p>
          <a:endParaRPr lang="en-US" sz="1800"/>
        </a:p>
      </dgm:t>
    </dgm:pt>
    <dgm:pt modelId="{B26BBDEB-FB99-43CF-A6DB-E6CD81F7CFF2}" type="sibTrans" cxnId="{D865D722-352A-4222-9D53-CBBEC1B43365}">
      <dgm:prSet/>
      <dgm:spPr/>
      <dgm:t>
        <a:bodyPr/>
        <a:lstStyle/>
        <a:p>
          <a:endParaRPr lang="en-US" sz="1800"/>
        </a:p>
      </dgm:t>
    </dgm:pt>
    <dgm:pt modelId="{A10D51D9-4A0F-4354-B46F-3246FA14EB71}">
      <dgm:prSet custT="1"/>
      <dgm:spPr/>
      <dgm:t>
        <a:bodyPr/>
        <a:lstStyle/>
        <a:p>
          <a:endParaRPr lang="en-US"/>
        </a:p>
      </dgm:t>
    </dgm:pt>
    <dgm:pt modelId="{5A16D261-C522-4AFD-B4EA-3FD872D25095}" type="parTrans" cxnId="{A3CBE2BB-B500-42B0-83E0-CB55CA9FBB1D}">
      <dgm:prSet/>
      <dgm:spPr/>
      <dgm:t>
        <a:bodyPr/>
        <a:lstStyle/>
        <a:p>
          <a:endParaRPr lang="en-US" sz="1800"/>
        </a:p>
      </dgm:t>
    </dgm:pt>
    <dgm:pt modelId="{6ADC2E26-4B28-4281-A12A-9571506A8052}" type="sibTrans" cxnId="{A3CBE2BB-B500-42B0-83E0-CB55CA9FBB1D}">
      <dgm:prSet/>
      <dgm:spPr/>
      <dgm:t>
        <a:bodyPr/>
        <a:lstStyle/>
        <a:p>
          <a:endParaRPr lang="en-US" sz="1800"/>
        </a:p>
      </dgm:t>
    </dgm:pt>
    <dgm:pt modelId="{DD69A87F-EB38-431E-907D-C89E088CE421}">
      <dgm:prSet custT="1"/>
      <dgm:spPr/>
      <dgm:t>
        <a:bodyPr/>
        <a:lstStyle/>
        <a:p>
          <a:endParaRPr lang="en-US"/>
        </a:p>
      </dgm:t>
    </dgm:pt>
    <dgm:pt modelId="{40FA82FD-CA6B-4E75-8676-78BEB8919F27}" type="parTrans" cxnId="{3FB13294-04B1-415F-BFFA-2900BD16A68B}">
      <dgm:prSet/>
      <dgm:spPr/>
      <dgm:t>
        <a:bodyPr/>
        <a:lstStyle/>
        <a:p>
          <a:endParaRPr lang="en-US" sz="1800"/>
        </a:p>
      </dgm:t>
    </dgm:pt>
    <dgm:pt modelId="{854468D2-9832-4DF9-A635-A6C745A10271}" type="sibTrans" cxnId="{3FB13294-04B1-415F-BFFA-2900BD16A68B}">
      <dgm:prSet/>
      <dgm:spPr/>
      <dgm:t>
        <a:bodyPr/>
        <a:lstStyle/>
        <a:p>
          <a:endParaRPr lang="en-US" sz="1800"/>
        </a:p>
      </dgm:t>
    </dgm:pt>
    <dgm:pt modelId="{55FE6506-60E3-4169-AB6A-BD1A353CB2D5}">
      <dgm:prSet custT="1"/>
      <dgm:spPr/>
      <dgm:t>
        <a:bodyPr/>
        <a:lstStyle/>
        <a:p>
          <a:endParaRPr lang="en-US"/>
        </a:p>
      </dgm:t>
    </dgm:pt>
    <dgm:pt modelId="{417D2DC6-6E98-4953-845F-4EB5F42996B3}" type="parTrans" cxnId="{A66BE79E-1B8B-4117-AFE3-CB0D230797FE}">
      <dgm:prSet/>
      <dgm:spPr/>
      <dgm:t>
        <a:bodyPr/>
        <a:lstStyle/>
        <a:p>
          <a:endParaRPr lang="en-US" sz="1800"/>
        </a:p>
      </dgm:t>
    </dgm:pt>
    <dgm:pt modelId="{301D1D67-D99E-4572-8BE9-02D084FEE692}" type="sibTrans" cxnId="{A66BE79E-1B8B-4117-AFE3-CB0D230797FE}">
      <dgm:prSet/>
      <dgm:spPr/>
      <dgm:t>
        <a:bodyPr/>
        <a:lstStyle/>
        <a:p>
          <a:endParaRPr lang="en-US" sz="1800"/>
        </a:p>
      </dgm:t>
    </dgm:pt>
    <dgm:pt modelId="{75707600-1B34-452F-AC85-B2B13C0A1135}">
      <dgm:prSet custT="1"/>
      <dgm:spPr/>
      <dgm:t>
        <a:bodyPr/>
        <a:lstStyle/>
        <a:p>
          <a:r>
            <a:rPr lang="mn-MN" sz="1600" u="sng" dirty="0">
              <a:effectLst/>
              <a:latin typeface="Arial" panose="020B0604020202020204" pitchFamily="34" charset="0"/>
              <a:ea typeface="Calibri" panose="020F0502020204030204" pitchFamily="34" charset="0"/>
              <a:cs typeface="Arial" panose="020B0604020202020204" pitchFamily="34" charset="0"/>
            </a:rPr>
            <a:t>Сургалтын зардлыг санхүүжүүлэх чиглэл:</a:t>
          </a:r>
        </a:p>
        <a:p>
          <a:endParaRPr lang="mn-MN" sz="1600" dirty="0">
            <a:effectLst/>
            <a:latin typeface="Arial" panose="020B0604020202020204" pitchFamily="34" charset="0"/>
            <a:ea typeface="Calibri" panose="020F0502020204030204" pitchFamily="34" charset="0"/>
            <a:cs typeface="Arial" panose="020B0604020202020204" pitchFamily="34" charset="0"/>
          </a:endParaRPr>
        </a:p>
        <a:p>
          <a:r>
            <a:rPr lang="mn-MN" sz="1600" dirty="0">
              <a:effectLst/>
              <a:latin typeface="Arial" panose="020B0604020202020204" pitchFamily="34" charset="0"/>
              <a:ea typeface="Calibri" panose="020F0502020204030204" pitchFamily="34" charset="0"/>
              <a:cs typeface="Arial" panose="020B0604020202020204" pitchFamily="34" charset="0"/>
            </a:rPr>
            <a:t>Үндсэн болон төрөлжсөн мэргэшил, мэргэжил дээшлүүлэх, багц цагийн богино хугацааны болон  гадаад сургалтыг санхүүжүүлэх  </a:t>
          </a:r>
        </a:p>
      </dgm:t>
    </dgm:pt>
    <dgm:pt modelId="{E7578BAC-0E31-4199-99B6-C917655E5831}" type="parTrans" cxnId="{D758F369-9F15-492C-9C91-3F9EB4EFD583}">
      <dgm:prSet/>
      <dgm:spPr/>
      <dgm:t>
        <a:bodyPr/>
        <a:lstStyle/>
        <a:p>
          <a:endParaRPr lang="en-US"/>
        </a:p>
      </dgm:t>
    </dgm:pt>
    <dgm:pt modelId="{D09D3184-FD83-4970-A870-E89CF8B9F31B}" type="sibTrans" cxnId="{D758F369-9F15-492C-9C91-3F9EB4EFD583}">
      <dgm:prSet/>
      <dgm:spPr/>
      <dgm:t>
        <a:bodyPr/>
        <a:lstStyle/>
        <a:p>
          <a:endParaRPr lang="en-US"/>
        </a:p>
      </dgm:t>
    </dgm:pt>
    <dgm:pt modelId="{894BA953-1066-4E78-81C5-DC13D5DEB69E}">
      <dgm:prSet custT="1"/>
      <dgm:spPr/>
      <dgm:t>
        <a:bodyPr/>
        <a:lstStyle/>
        <a:p>
          <a:r>
            <a:rPr lang="mn-MN" sz="1600" u="sng" dirty="0">
              <a:effectLst/>
              <a:latin typeface="Arial" panose="020B0604020202020204" pitchFamily="34" charset="0"/>
              <a:ea typeface="Calibri" panose="020F0502020204030204" pitchFamily="34" charset="0"/>
              <a:cs typeface="Arial" panose="020B0604020202020204" pitchFamily="34" charset="0"/>
            </a:rPr>
            <a:t>Сургалтын зардалд:</a:t>
          </a:r>
        </a:p>
        <a:p>
          <a:r>
            <a:rPr lang="mn-MN" sz="1600" dirty="0">
              <a:effectLst/>
              <a:latin typeface="Arial" panose="020B0604020202020204" pitchFamily="34" charset="0"/>
              <a:ea typeface="Calibri" panose="020F0502020204030204" pitchFamily="34" charset="0"/>
              <a:cs typeface="Arial" panose="020B0604020202020204" pitchFamily="34" charset="0"/>
            </a:rPr>
            <a:t> /Жилд 2,5 тэрбум/</a:t>
          </a:r>
        </a:p>
        <a:p>
          <a:endParaRPr lang="mn-MN" sz="1600" dirty="0">
            <a:effectLst/>
            <a:latin typeface="Arial" panose="020B0604020202020204" pitchFamily="34" charset="0"/>
            <a:ea typeface="Calibri" panose="020F0502020204030204" pitchFamily="34" charset="0"/>
            <a:cs typeface="Arial" panose="020B0604020202020204" pitchFamily="34" charset="0"/>
          </a:endParaRPr>
        </a:p>
        <a:p>
          <a:endParaRPr lang="mn-MN" sz="800" dirty="0">
            <a:effectLst/>
            <a:latin typeface="Arial" panose="020B0604020202020204" pitchFamily="34" charset="0"/>
            <a:ea typeface="Calibri" panose="020F0502020204030204" pitchFamily="34" charset="0"/>
            <a:cs typeface="Arial" panose="020B0604020202020204" pitchFamily="34" charset="0"/>
          </a:endParaRPr>
        </a:p>
        <a:p>
          <a:r>
            <a:rPr lang="mn-MN" sz="1600" u="sng" dirty="0">
              <a:effectLst/>
              <a:latin typeface="Arial" panose="020B0604020202020204" pitchFamily="34" charset="0"/>
              <a:ea typeface="Calibri" panose="020F0502020204030204" pitchFamily="34" charset="0"/>
              <a:cs typeface="Arial" panose="020B0604020202020204" pitchFamily="34" charset="0"/>
            </a:rPr>
            <a:t>Цалингийн зардалд:</a:t>
          </a:r>
        </a:p>
        <a:p>
          <a:r>
            <a:rPr lang="mn-MN" sz="1600" dirty="0">
              <a:effectLst/>
              <a:latin typeface="Arial" panose="020B0604020202020204" pitchFamily="34" charset="0"/>
              <a:ea typeface="Calibri" panose="020F0502020204030204" pitchFamily="34" charset="0"/>
              <a:cs typeface="Arial" panose="020B0604020202020204" pitchFamily="34" charset="0"/>
            </a:rPr>
            <a:t>/жилд-2</a:t>
          </a:r>
          <a:r>
            <a:rPr lang="en-US" sz="1600" dirty="0">
              <a:effectLst/>
              <a:latin typeface="Arial" panose="020B0604020202020204" pitchFamily="34" charset="0"/>
              <a:ea typeface="Calibri" panose="020F0502020204030204" pitchFamily="34" charset="0"/>
              <a:cs typeface="Arial" panose="020B0604020202020204" pitchFamily="34" charset="0"/>
            </a:rPr>
            <a:t>0</a:t>
          </a:r>
          <a:r>
            <a:rPr lang="mn-MN" sz="1600" dirty="0">
              <a:effectLst/>
              <a:latin typeface="Arial" panose="020B0604020202020204" pitchFamily="34" charset="0"/>
              <a:ea typeface="Calibri" panose="020F0502020204030204" pitchFamily="34" charset="0"/>
              <a:cs typeface="Arial" panose="020B0604020202020204" pitchFamily="34" charset="0"/>
            </a:rPr>
            <a:t>,</a:t>
          </a:r>
          <a:r>
            <a:rPr lang="en-US" sz="1600" dirty="0">
              <a:effectLst/>
              <a:latin typeface="Arial" panose="020B0604020202020204" pitchFamily="34" charset="0"/>
              <a:ea typeface="Calibri" panose="020F0502020204030204" pitchFamily="34" charset="0"/>
              <a:cs typeface="Arial" panose="020B0604020202020204" pitchFamily="34" charset="0"/>
            </a:rPr>
            <a:t>1</a:t>
          </a:r>
          <a:r>
            <a:rPr lang="mn-MN" sz="1600" dirty="0">
              <a:effectLst/>
              <a:latin typeface="Arial" panose="020B0604020202020204" pitchFamily="34" charset="0"/>
              <a:ea typeface="Calibri" panose="020F0502020204030204" pitchFamily="34" charset="0"/>
              <a:cs typeface="Arial" panose="020B0604020202020204" pitchFamily="34" charset="0"/>
            </a:rPr>
            <a:t> тэрбум/</a:t>
          </a:r>
          <a:endParaRPr lang="en-US" sz="1600" dirty="0">
            <a:effectLst/>
            <a:latin typeface="Arial" panose="020B0604020202020204" pitchFamily="34" charset="0"/>
            <a:ea typeface="Calibri" panose="020F0502020204030204" pitchFamily="34" charset="0"/>
            <a:cs typeface="Arial" panose="020B0604020202020204" pitchFamily="34" charset="0"/>
          </a:endParaRPr>
        </a:p>
      </dgm:t>
    </dgm:pt>
    <dgm:pt modelId="{763846FC-4A31-4A1C-9220-41AA700E5E4A}" type="parTrans" cxnId="{439A5FEF-3FCA-4559-9D33-54D32615DA6E}">
      <dgm:prSet/>
      <dgm:spPr/>
      <dgm:t>
        <a:bodyPr/>
        <a:lstStyle/>
        <a:p>
          <a:endParaRPr lang="en-US"/>
        </a:p>
      </dgm:t>
    </dgm:pt>
    <dgm:pt modelId="{DF407FA3-DA38-44F3-8559-4D9A8AB831A3}" type="sibTrans" cxnId="{439A5FEF-3FCA-4559-9D33-54D32615DA6E}">
      <dgm:prSet/>
      <dgm:spPr/>
      <dgm:t>
        <a:bodyPr/>
        <a:lstStyle/>
        <a:p>
          <a:endParaRPr lang="en-US"/>
        </a:p>
      </dgm:t>
    </dgm:pt>
    <dgm:pt modelId="{CBE72515-C8A7-490C-9EF6-962625AE7137}">
      <dgm:prSet custT="1"/>
      <dgm:spPr/>
      <dgm:t>
        <a:bodyPr/>
        <a:lstStyle/>
        <a:p>
          <a:r>
            <a:rPr lang="mn-MN" sz="1600" u="sng" dirty="0">
              <a:effectLst/>
              <a:latin typeface="Arial" panose="020B0604020202020204" pitchFamily="34" charset="0"/>
              <a:ea typeface="Calibri" panose="020F0502020204030204" pitchFamily="34" charset="0"/>
              <a:cs typeface="Arial" panose="020B0604020202020204" pitchFamily="34" charset="0"/>
            </a:rPr>
            <a:t>Хууль эрх зүйн акт:</a:t>
          </a:r>
        </a:p>
        <a:p>
          <a:endParaRPr lang="mn-MN" sz="1400" u="sng" dirty="0">
            <a:effectLst/>
            <a:latin typeface="Arial" panose="020B0604020202020204" pitchFamily="34" charset="0"/>
            <a:ea typeface="Calibri" panose="020F0502020204030204" pitchFamily="34" charset="0"/>
            <a:cs typeface="Arial" panose="020B0604020202020204" pitchFamily="34" charset="0"/>
          </a:endParaRPr>
        </a:p>
        <a:p>
          <a:r>
            <a:rPr lang="mn-MN" sz="1400" dirty="0">
              <a:effectLst/>
              <a:latin typeface="Arial" panose="020B0604020202020204" pitchFamily="34" charset="0"/>
              <a:ea typeface="Calibri" panose="020F0502020204030204" pitchFamily="34" charset="0"/>
              <a:cs typeface="Arial" panose="020B0604020202020204" pitchFamily="34" charset="0"/>
            </a:rPr>
            <a:t>Эрүүл мэнд, спортын сайд, Сангийн сайдын хамтарсан</a:t>
          </a:r>
        </a:p>
        <a:p>
          <a:r>
            <a:rPr lang="mn-MN" sz="1400" dirty="0">
              <a:effectLst/>
              <a:latin typeface="Arial" panose="020B0604020202020204" pitchFamily="34" charset="0"/>
              <a:ea typeface="Calibri" panose="020F0502020204030204" pitchFamily="34" charset="0"/>
              <a:cs typeface="Arial" panose="020B0604020202020204" pitchFamily="34" charset="0"/>
            </a:rPr>
            <a:t> 2015 оны 3 сарын 16-ны өдрийн </a:t>
          </a:r>
        </a:p>
        <a:p>
          <a:r>
            <a:rPr lang="mn-MN" sz="1400" dirty="0">
              <a:effectLst/>
              <a:latin typeface="Arial" panose="020B0604020202020204" pitchFamily="34" charset="0"/>
              <a:ea typeface="Calibri" panose="020F0502020204030204" pitchFamily="34" charset="0"/>
              <a:cs typeface="Arial" panose="020B0604020202020204" pitchFamily="34" charset="0"/>
            </a:rPr>
            <a:t>“Журам батлах, зардлын жишиг төлбөрийн хэмжээг тогтоох тухай” </a:t>
          </a:r>
        </a:p>
        <a:p>
          <a:r>
            <a:rPr lang="mn-MN" sz="1400" dirty="0">
              <a:effectLst/>
              <a:latin typeface="Arial" panose="020B0604020202020204" pitchFamily="34" charset="0"/>
              <a:ea typeface="Calibri" panose="020F0502020204030204" pitchFamily="34" charset="0"/>
              <a:cs typeface="Arial" panose="020B0604020202020204" pitchFamily="34" charset="0"/>
            </a:rPr>
            <a:t>97/56 дугаар тушаал</a:t>
          </a:r>
          <a:endParaRPr lang="en-US" sz="1400" dirty="0"/>
        </a:p>
      </dgm:t>
    </dgm:pt>
    <dgm:pt modelId="{DC693558-5706-4CAB-9C52-D721A04019B5}" type="parTrans" cxnId="{F3A72B91-CD88-4A41-89BE-B3DB5A3DFEEF}">
      <dgm:prSet/>
      <dgm:spPr/>
      <dgm:t>
        <a:bodyPr/>
        <a:lstStyle/>
        <a:p>
          <a:endParaRPr lang="en-US"/>
        </a:p>
      </dgm:t>
    </dgm:pt>
    <dgm:pt modelId="{75A6C41F-AB8D-4827-A001-AF0ABB8400A9}" type="sibTrans" cxnId="{F3A72B91-CD88-4A41-89BE-B3DB5A3DFEEF}">
      <dgm:prSet/>
      <dgm:spPr/>
      <dgm:t>
        <a:bodyPr/>
        <a:lstStyle/>
        <a:p>
          <a:endParaRPr lang="en-US"/>
        </a:p>
      </dgm:t>
    </dgm:pt>
    <dgm:pt modelId="{C39649A0-4417-4041-BA34-E6F93D5A5A1B}" type="pres">
      <dgm:prSet presAssocID="{6FFF8F83-14B0-40FA-8528-9EEEF7B69EBE}" presName="composite" presStyleCnt="0">
        <dgm:presLayoutVars>
          <dgm:chMax val="1"/>
          <dgm:dir/>
          <dgm:resizeHandles val="exact"/>
        </dgm:presLayoutVars>
      </dgm:prSet>
      <dgm:spPr/>
    </dgm:pt>
    <dgm:pt modelId="{24608BC2-6491-4A25-9F42-82091CEBDD89}" type="pres">
      <dgm:prSet presAssocID="{8EB44FB3-7555-4A4C-A3CF-08A27C709D38}" presName="roof" presStyleLbl="dkBgShp" presStyleIdx="0" presStyleCnt="2"/>
      <dgm:spPr/>
    </dgm:pt>
    <dgm:pt modelId="{0BD382B4-9B5D-46CF-A2B7-EDD778C97A3F}" type="pres">
      <dgm:prSet presAssocID="{8EB44FB3-7555-4A4C-A3CF-08A27C709D38}" presName="pillars" presStyleCnt="0"/>
      <dgm:spPr/>
    </dgm:pt>
    <dgm:pt modelId="{3E6D44F4-B988-421E-BEFB-E5796A51FC3B}" type="pres">
      <dgm:prSet presAssocID="{8EB44FB3-7555-4A4C-A3CF-08A27C709D38}" presName="pillar1" presStyleLbl="node1" presStyleIdx="0" presStyleCnt="3">
        <dgm:presLayoutVars>
          <dgm:bulletEnabled val="1"/>
        </dgm:presLayoutVars>
      </dgm:prSet>
      <dgm:spPr/>
    </dgm:pt>
    <dgm:pt modelId="{1B0C6356-810C-42D4-8728-F4BCF459721F}" type="pres">
      <dgm:prSet presAssocID="{75707600-1B34-452F-AC85-B2B13C0A1135}" presName="pillarX" presStyleLbl="node1" presStyleIdx="1" presStyleCnt="3">
        <dgm:presLayoutVars>
          <dgm:bulletEnabled val="1"/>
        </dgm:presLayoutVars>
      </dgm:prSet>
      <dgm:spPr/>
    </dgm:pt>
    <dgm:pt modelId="{A1EC02F2-497C-40EE-9320-557041CF8812}" type="pres">
      <dgm:prSet presAssocID="{894BA953-1066-4E78-81C5-DC13D5DEB69E}" presName="pillarX" presStyleLbl="node1" presStyleIdx="2" presStyleCnt="3" custLinFactNeighborX="860" custLinFactNeighborY="-341">
        <dgm:presLayoutVars>
          <dgm:bulletEnabled val="1"/>
        </dgm:presLayoutVars>
      </dgm:prSet>
      <dgm:spPr/>
    </dgm:pt>
    <dgm:pt modelId="{FA526E46-48C9-4A30-99FF-1BEC832DE954}" type="pres">
      <dgm:prSet presAssocID="{8EB44FB3-7555-4A4C-A3CF-08A27C709D38}" presName="base" presStyleLbl="dkBgShp" presStyleIdx="1" presStyleCnt="2"/>
      <dgm:spPr/>
    </dgm:pt>
  </dgm:ptLst>
  <dgm:cxnLst>
    <dgm:cxn modelId="{CF1A5920-9ECA-4E0B-8F23-0A7A37201627}" type="presOf" srcId="{8EB44FB3-7555-4A4C-A3CF-08A27C709D38}" destId="{24608BC2-6491-4A25-9F42-82091CEBDD89}" srcOrd="0" destOrd="0" presId="urn:microsoft.com/office/officeart/2005/8/layout/hList3"/>
    <dgm:cxn modelId="{D865D722-352A-4222-9D53-CBBEC1B43365}" srcId="{6FFF8F83-14B0-40FA-8528-9EEEF7B69EBE}" destId="{4AD44183-12E9-4D41-A06E-91DE431811B4}" srcOrd="2" destOrd="0" parTransId="{45E0CECF-303D-496D-941B-A71584817DA7}" sibTransId="{B26BBDEB-FB99-43CF-A6DB-E6CD81F7CFF2}"/>
    <dgm:cxn modelId="{285BD266-48A7-4073-AB25-17B0AF604D59}" type="presOf" srcId="{894BA953-1066-4E78-81C5-DC13D5DEB69E}" destId="{A1EC02F2-497C-40EE-9320-557041CF8812}" srcOrd="0" destOrd="0" presId="urn:microsoft.com/office/officeart/2005/8/layout/hList3"/>
    <dgm:cxn modelId="{D758F369-9F15-492C-9C91-3F9EB4EFD583}" srcId="{8EB44FB3-7555-4A4C-A3CF-08A27C709D38}" destId="{75707600-1B34-452F-AC85-B2B13C0A1135}" srcOrd="1" destOrd="0" parTransId="{E7578BAC-0E31-4199-99B6-C917655E5831}" sibTransId="{D09D3184-FD83-4970-A870-E89CF8B9F31B}"/>
    <dgm:cxn modelId="{5742E784-8D04-4278-8FA8-4CAF088098E1}" type="presOf" srcId="{75707600-1B34-452F-AC85-B2B13C0A1135}" destId="{1B0C6356-810C-42D4-8728-F4BCF459721F}" srcOrd="0" destOrd="0" presId="urn:microsoft.com/office/officeart/2005/8/layout/hList3"/>
    <dgm:cxn modelId="{15CDBB88-CAF7-4D70-87B1-590C89FD8DCC}" srcId="{6FFF8F83-14B0-40FA-8528-9EEEF7B69EBE}" destId="{8EB44FB3-7555-4A4C-A3CF-08A27C709D38}" srcOrd="0" destOrd="0" parTransId="{1A16A82B-0465-4988-BC75-08A0DDBC4495}" sibTransId="{0A09CEDB-C4E6-487B-9331-DBCB911A7B49}"/>
    <dgm:cxn modelId="{F3A72B91-CD88-4A41-89BE-B3DB5A3DFEEF}" srcId="{8EB44FB3-7555-4A4C-A3CF-08A27C709D38}" destId="{CBE72515-C8A7-490C-9EF6-962625AE7137}" srcOrd="0" destOrd="0" parTransId="{DC693558-5706-4CAB-9C52-D721A04019B5}" sibTransId="{75A6C41F-AB8D-4827-A001-AF0ABB8400A9}"/>
    <dgm:cxn modelId="{3FB13294-04B1-415F-BFFA-2900BD16A68B}" srcId="{6FFF8F83-14B0-40FA-8528-9EEEF7B69EBE}" destId="{DD69A87F-EB38-431E-907D-C89E088CE421}" srcOrd="4" destOrd="0" parTransId="{40FA82FD-CA6B-4E75-8676-78BEB8919F27}" sibTransId="{854468D2-9832-4DF9-A635-A6C745A10271}"/>
    <dgm:cxn modelId="{A66BE79E-1B8B-4117-AFE3-CB0D230797FE}" srcId="{6FFF8F83-14B0-40FA-8528-9EEEF7B69EBE}" destId="{55FE6506-60E3-4169-AB6A-BD1A353CB2D5}" srcOrd="5" destOrd="0" parTransId="{417D2DC6-6E98-4953-845F-4EB5F42996B3}" sibTransId="{301D1D67-D99E-4572-8BE9-02D084FEE692}"/>
    <dgm:cxn modelId="{A3CBE2BB-B500-42B0-83E0-CB55CA9FBB1D}" srcId="{6FFF8F83-14B0-40FA-8528-9EEEF7B69EBE}" destId="{A10D51D9-4A0F-4354-B46F-3246FA14EB71}" srcOrd="3" destOrd="0" parTransId="{5A16D261-C522-4AFD-B4EA-3FD872D25095}" sibTransId="{6ADC2E26-4B28-4281-A12A-9571506A8052}"/>
    <dgm:cxn modelId="{ADE175D8-80B7-48A5-967D-C5B273B64B7F}" srcId="{6FFF8F83-14B0-40FA-8528-9EEEF7B69EBE}" destId="{CE09AF17-FB49-4BD6-AB15-38EDF345475D}" srcOrd="1" destOrd="0" parTransId="{992E7006-00F0-4EDC-859E-8A6693E96CD4}" sibTransId="{D2B1B883-6A37-4DC3-89A4-C1AB23041D29}"/>
    <dgm:cxn modelId="{A646EDE8-F369-4670-8792-86157C4CD4AB}" type="presOf" srcId="{CBE72515-C8A7-490C-9EF6-962625AE7137}" destId="{3E6D44F4-B988-421E-BEFB-E5796A51FC3B}" srcOrd="0" destOrd="0" presId="urn:microsoft.com/office/officeart/2005/8/layout/hList3"/>
    <dgm:cxn modelId="{DC8D45EE-028C-41FE-86D2-8623B2F75481}" type="presOf" srcId="{6FFF8F83-14B0-40FA-8528-9EEEF7B69EBE}" destId="{C39649A0-4417-4041-BA34-E6F93D5A5A1B}" srcOrd="0" destOrd="0" presId="urn:microsoft.com/office/officeart/2005/8/layout/hList3"/>
    <dgm:cxn modelId="{439A5FEF-3FCA-4559-9D33-54D32615DA6E}" srcId="{8EB44FB3-7555-4A4C-A3CF-08A27C709D38}" destId="{894BA953-1066-4E78-81C5-DC13D5DEB69E}" srcOrd="2" destOrd="0" parTransId="{763846FC-4A31-4A1C-9220-41AA700E5E4A}" sibTransId="{DF407FA3-DA38-44F3-8559-4D9A8AB831A3}"/>
    <dgm:cxn modelId="{5F2FBDE1-22EA-4472-916F-96B3235B330E}" type="presParOf" srcId="{C39649A0-4417-4041-BA34-E6F93D5A5A1B}" destId="{24608BC2-6491-4A25-9F42-82091CEBDD89}" srcOrd="0" destOrd="0" presId="urn:microsoft.com/office/officeart/2005/8/layout/hList3"/>
    <dgm:cxn modelId="{69A8B9FF-8C72-4BBA-973C-EF12CFA04B6D}" type="presParOf" srcId="{C39649A0-4417-4041-BA34-E6F93D5A5A1B}" destId="{0BD382B4-9B5D-46CF-A2B7-EDD778C97A3F}" srcOrd="1" destOrd="0" presId="urn:microsoft.com/office/officeart/2005/8/layout/hList3"/>
    <dgm:cxn modelId="{3D0E21C7-DCA2-4E1C-8024-571C7B18BF30}" type="presParOf" srcId="{0BD382B4-9B5D-46CF-A2B7-EDD778C97A3F}" destId="{3E6D44F4-B988-421E-BEFB-E5796A51FC3B}" srcOrd="0" destOrd="0" presId="urn:microsoft.com/office/officeart/2005/8/layout/hList3"/>
    <dgm:cxn modelId="{6E8D8516-4A79-4E6C-93F2-C260C5DB162E}" type="presParOf" srcId="{0BD382B4-9B5D-46CF-A2B7-EDD778C97A3F}" destId="{1B0C6356-810C-42D4-8728-F4BCF459721F}" srcOrd="1" destOrd="0" presId="urn:microsoft.com/office/officeart/2005/8/layout/hList3"/>
    <dgm:cxn modelId="{B685740C-9E91-4991-BDE8-E93344CC76E2}" type="presParOf" srcId="{0BD382B4-9B5D-46CF-A2B7-EDD778C97A3F}" destId="{A1EC02F2-497C-40EE-9320-557041CF8812}" srcOrd="2" destOrd="0" presId="urn:microsoft.com/office/officeart/2005/8/layout/hList3"/>
    <dgm:cxn modelId="{705AD61B-10CE-446C-A853-6D496D5B3B97}" type="presParOf" srcId="{C39649A0-4417-4041-BA34-E6F93D5A5A1B}" destId="{FA526E46-48C9-4A30-99FF-1BEC832DE954}"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FF8F83-14B0-40FA-8528-9EEEF7B69EBE}" type="doc">
      <dgm:prSet loTypeId="urn:microsoft.com/office/officeart/2005/8/layout/hList3" loCatId="list" qsTypeId="urn:microsoft.com/office/officeart/2005/8/quickstyle/3d2" qsCatId="3D" csTypeId="urn:microsoft.com/office/officeart/2005/8/colors/accent1_2" csCatId="accent1" phldr="1"/>
      <dgm:spPr/>
      <dgm:t>
        <a:bodyPr/>
        <a:lstStyle/>
        <a:p>
          <a:endParaRPr lang="en-US"/>
        </a:p>
      </dgm:t>
    </dgm:pt>
    <dgm:pt modelId="{8EB44FB3-7555-4A4C-A3CF-08A27C709D38}">
      <dgm:prSet custT="1"/>
      <dgm:spPr/>
      <dgm:t>
        <a:bodyPr/>
        <a:lstStyle/>
        <a:p>
          <a:r>
            <a:rPr lang="mn-MN" sz="2000" b="1" u="sng" dirty="0">
              <a:latin typeface="Arial" panose="020B0604020202020204" pitchFamily="34" charset="0"/>
              <a:cs typeface="Arial" panose="020B0604020202020204" pitchFamily="34" charset="0"/>
            </a:rPr>
            <a:t>2.  </a:t>
          </a:r>
          <a:r>
            <a:rPr lang="en-US" sz="2000" b="1" u="sng" dirty="0" err="1">
              <a:latin typeface="Arial" panose="020B0604020202020204" pitchFamily="34" charset="0"/>
              <a:cs typeface="Arial" panose="020B0604020202020204" pitchFamily="34" charset="0"/>
            </a:rPr>
            <a:t>Сургалтын</a:t>
          </a:r>
          <a:r>
            <a:rPr lang="en-US" sz="2000" b="1" u="sng" dirty="0">
              <a:latin typeface="Arial" panose="020B0604020202020204" pitchFamily="34" charset="0"/>
              <a:cs typeface="Arial" panose="020B0604020202020204" pitchFamily="34" charset="0"/>
            </a:rPr>
            <a:t> </a:t>
          </a:r>
          <a:r>
            <a:rPr lang="en-US" sz="2000" b="1" u="sng" dirty="0" err="1">
              <a:latin typeface="Arial" panose="020B0604020202020204" pitchFamily="34" charset="0"/>
              <a:cs typeface="Arial" panose="020B0604020202020204" pitchFamily="34" charset="0"/>
            </a:rPr>
            <a:t>төлбөрийн</a:t>
          </a:r>
          <a:r>
            <a:rPr lang="en-US" sz="2000" b="1" u="sng" dirty="0">
              <a:latin typeface="Arial" panose="020B0604020202020204" pitchFamily="34" charset="0"/>
              <a:cs typeface="Arial" panose="020B0604020202020204" pitchFamily="34" charset="0"/>
            </a:rPr>
            <a:t> </a:t>
          </a:r>
          <a:r>
            <a:rPr lang="en-US" sz="2000" b="1" u="sng" dirty="0" err="1">
              <a:latin typeface="Arial" panose="020B0604020202020204" pitchFamily="34" charset="0"/>
              <a:cs typeface="Arial" panose="020B0604020202020204" pitchFamily="34" charset="0"/>
            </a:rPr>
            <a:t>санхүүжилт</a:t>
          </a:r>
          <a:r>
            <a:rPr lang="mn-MN" sz="2000" b="1" u="sng" dirty="0">
              <a:latin typeface="Arial" panose="020B0604020202020204" pitchFamily="34" charset="0"/>
              <a:cs typeface="Arial" panose="020B0604020202020204" pitchFamily="34" charset="0"/>
            </a:rPr>
            <a:t>:</a:t>
          </a:r>
          <a:endParaRPr lang="en-US" sz="2000" b="1" u="sng" dirty="0">
            <a:latin typeface="Arial" panose="020B0604020202020204" pitchFamily="34" charset="0"/>
            <a:cs typeface="Arial" panose="020B0604020202020204" pitchFamily="34" charset="0"/>
          </a:endParaRPr>
        </a:p>
      </dgm:t>
    </dgm:pt>
    <dgm:pt modelId="{1A16A82B-0465-4988-BC75-08A0DDBC4495}" type="parTrans" cxnId="{15CDBB88-CAF7-4D70-87B1-590C89FD8DCC}">
      <dgm:prSet/>
      <dgm:spPr/>
      <dgm:t>
        <a:bodyPr/>
        <a:lstStyle/>
        <a:p>
          <a:endParaRPr lang="en-US" sz="1800"/>
        </a:p>
      </dgm:t>
    </dgm:pt>
    <dgm:pt modelId="{0A09CEDB-C4E6-487B-9331-DBCB911A7B49}" type="sibTrans" cxnId="{15CDBB88-CAF7-4D70-87B1-590C89FD8DCC}">
      <dgm:prSet/>
      <dgm:spPr/>
      <dgm:t>
        <a:bodyPr/>
        <a:lstStyle/>
        <a:p>
          <a:endParaRPr lang="en-US" sz="1800"/>
        </a:p>
      </dgm:t>
    </dgm:pt>
    <dgm:pt modelId="{CE09AF17-FB49-4BD6-AB15-38EDF345475D}">
      <dgm:prSet custT="1"/>
      <dgm:spPr/>
      <dgm:t>
        <a:bodyPr/>
        <a:lstStyle/>
        <a:p>
          <a:endParaRPr lang="en-US"/>
        </a:p>
      </dgm:t>
    </dgm:pt>
    <dgm:pt modelId="{992E7006-00F0-4EDC-859E-8A6693E96CD4}" type="parTrans" cxnId="{ADE175D8-80B7-48A5-967D-C5B273B64B7F}">
      <dgm:prSet/>
      <dgm:spPr/>
      <dgm:t>
        <a:bodyPr/>
        <a:lstStyle/>
        <a:p>
          <a:endParaRPr lang="en-US" sz="1800"/>
        </a:p>
      </dgm:t>
    </dgm:pt>
    <dgm:pt modelId="{D2B1B883-6A37-4DC3-89A4-C1AB23041D29}" type="sibTrans" cxnId="{ADE175D8-80B7-48A5-967D-C5B273B64B7F}">
      <dgm:prSet/>
      <dgm:spPr/>
      <dgm:t>
        <a:bodyPr/>
        <a:lstStyle/>
        <a:p>
          <a:endParaRPr lang="en-US" sz="1800"/>
        </a:p>
      </dgm:t>
    </dgm:pt>
    <dgm:pt modelId="{4AD44183-12E9-4D41-A06E-91DE431811B4}">
      <dgm:prSet custT="1"/>
      <dgm:spPr/>
      <dgm:t>
        <a:bodyPr/>
        <a:lstStyle/>
        <a:p>
          <a:endParaRPr lang="en-US"/>
        </a:p>
      </dgm:t>
    </dgm:pt>
    <dgm:pt modelId="{45E0CECF-303D-496D-941B-A71584817DA7}" type="parTrans" cxnId="{D865D722-352A-4222-9D53-CBBEC1B43365}">
      <dgm:prSet/>
      <dgm:spPr/>
      <dgm:t>
        <a:bodyPr/>
        <a:lstStyle/>
        <a:p>
          <a:endParaRPr lang="en-US" sz="1800"/>
        </a:p>
      </dgm:t>
    </dgm:pt>
    <dgm:pt modelId="{B26BBDEB-FB99-43CF-A6DB-E6CD81F7CFF2}" type="sibTrans" cxnId="{D865D722-352A-4222-9D53-CBBEC1B43365}">
      <dgm:prSet/>
      <dgm:spPr/>
      <dgm:t>
        <a:bodyPr/>
        <a:lstStyle/>
        <a:p>
          <a:endParaRPr lang="en-US" sz="1800"/>
        </a:p>
      </dgm:t>
    </dgm:pt>
    <dgm:pt modelId="{A10D51D9-4A0F-4354-B46F-3246FA14EB71}">
      <dgm:prSet custT="1"/>
      <dgm:spPr/>
      <dgm:t>
        <a:bodyPr/>
        <a:lstStyle/>
        <a:p>
          <a:endParaRPr lang="en-US"/>
        </a:p>
      </dgm:t>
    </dgm:pt>
    <dgm:pt modelId="{5A16D261-C522-4AFD-B4EA-3FD872D25095}" type="parTrans" cxnId="{A3CBE2BB-B500-42B0-83E0-CB55CA9FBB1D}">
      <dgm:prSet/>
      <dgm:spPr/>
      <dgm:t>
        <a:bodyPr/>
        <a:lstStyle/>
        <a:p>
          <a:endParaRPr lang="en-US" sz="1800"/>
        </a:p>
      </dgm:t>
    </dgm:pt>
    <dgm:pt modelId="{6ADC2E26-4B28-4281-A12A-9571506A8052}" type="sibTrans" cxnId="{A3CBE2BB-B500-42B0-83E0-CB55CA9FBB1D}">
      <dgm:prSet/>
      <dgm:spPr/>
      <dgm:t>
        <a:bodyPr/>
        <a:lstStyle/>
        <a:p>
          <a:endParaRPr lang="en-US" sz="1800"/>
        </a:p>
      </dgm:t>
    </dgm:pt>
    <dgm:pt modelId="{DD69A87F-EB38-431E-907D-C89E088CE421}">
      <dgm:prSet custT="1"/>
      <dgm:spPr/>
      <dgm:t>
        <a:bodyPr/>
        <a:lstStyle/>
        <a:p>
          <a:endParaRPr lang="en-US"/>
        </a:p>
      </dgm:t>
    </dgm:pt>
    <dgm:pt modelId="{40FA82FD-CA6B-4E75-8676-78BEB8919F27}" type="parTrans" cxnId="{3FB13294-04B1-415F-BFFA-2900BD16A68B}">
      <dgm:prSet/>
      <dgm:spPr/>
      <dgm:t>
        <a:bodyPr/>
        <a:lstStyle/>
        <a:p>
          <a:endParaRPr lang="en-US" sz="1800"/>
        </a:p>
      </dgm:t>
    </dgm:pt>
    <dgm:pt modelId="{854468D2-9832-4DF9-A635-A6C745A10271}" type="sibTrans" cxnId="{3FB13294-04B1-415F-BFFA-2900BD16A68B}">
      <dgm:prSet/>
      <dgm:spPr/>
      <dgm:t>
        <a:bodyPr/>
        <a:lstStyle/>
        <a:p>
          <a:endParaRPr lang="en-US" sz="1800"/>
        </a:p>
      </dgm:t>
    </dgm:pt>
    <dgm:pt modelId="{55FE6506-60E3-4169-AB6A-BD1A353CB2D5}">
      <dgm:prSet custT="1"/>
      <dgm:spPr/>
      <dgm:t>
        <a:bodyPr/>
        <a:lstStyle/>
        <a:p>
          <a:endParaRPr lang="en-US"/>
        </a:p>
      </dgm:t>
    </dgm:pt>
    <dgm:pt modelId="{417D2DC6-6E98-4953-845F-4EB5F42996B3}" type="parTrans" cxnId="{A66BE79E-1B8B-4117-AFE3-CB0D230797FE}">
      <dgm:prSet/>
      <dgm:spPr/>
      <dgm:t>
        <a:bodyPr/>
        <a:lstStyle/>
        <a:p>
          <a:endParaRPr lang="en-US" sz="1800"/>
        </a:p>
      </dgm:t>
    </dgm:pt>
    <dgm:pt modelId="{301D1D67-D99E-4572-8BE9-02D084FEE692}" type="sibTrans" cxnId="{A66BE79E-1B8B-4117-AFE3-CB0D230797FE}">
      <dgm:prSet/>
      <dgm:spPr/>
      <dgm:t>
        <a:bodyPr/>
        <a:lstStyle/>
        <a:p>
          <a:endParaRPr lang="en-US" sz="1800"/>
        </a:p>
      </dgm:t>
    </dgm:pt>
    <dgm:pt modelId="{75707600-1B34-452F-AC85-B2B13C0A1135}">
      <dgm:prSet custT="1"/>
      <dgm:spPr/>
      <dgm:t>
        <a:bodyPr/>
        <a:lstStyle/>
        <a:p>
          <a:r>
            <a:rPr lang="mn-MN" sz="1600" dirty="0">
              <a:effectLst/>
              <a:latin typeface="Arial" panose="020B0604020202020204" pitchFamily="34" charset="0"/>
              <a:ea typeface="Calibri" panose="020F0502020204030204" pitchFamily="34" charset="0"/>
              <a:cs typeface="Arial" panose="020B0604020202020204" pitchFamily="34" charset="0"/>
            </a:rPr>
            <a:t>Тэтгэлгийн хэмжээ:</a:t>
          </a:r>
        </a:p>
        <a:p>
          <a:endParaRPr lang="mn-MN" sz="1600" dirty="0">
            <a:effectLst/>
            <a:latin typeface="Arial" panose="020B0604020202020204" pitchFamily="34" charset="0"/>
            <a:ea typeface="Calibri" panose="020F0502020204030204" pitchFamily="34" charset="0"/>
            <a:cs typeface="Arial" panose="020B0604020202020204" pitchFamily="34" charset="0"/>
          </a:endParaRPr>
        </a:p>
        <a:p>
          <a:r>
            <a:rPr lang="mn-MN" sz="1600" dirty="0">
              <a:effectLst/>
              <a:latin typeface="Arial" panose="020B0604020202020204" pitchFamily="34" charset="0"/>
              <a:ea typeface="Calibri" panose="020F0502020204030204" pitchFamily="34" charset="0"/>
              <a:cs typeface="Arial" panose="020B0604020202020204" pitchFamily="34" charset="0"/>
            </a:rPr>
            <a:t>Хоногт-10,000 төгрөг</a:t>
          </a:r>
        </a:p>
        <a:p>
          <a:r>
            <a:rPr lang="mn-MN" sz="1600" dirty="0">
              <a:effectLst/>
              <a:latin typeface="Arial" panose="020B0604020202020204" pitchFamily="34" charset="0"/>
              <a:ea typeface="Calibri" panose="020F0502020204030204" pitchFamily="34" charset="0"/>
              <a:cs typeface="Arial" panose="020B0604020202020204" pitchFamily="34" charset="0"/>
            </a:rPr>
            <a:t>1 сард-300,000 төгрөг</a:t>
          </a:r>
        </a:p>
        <a:p>
          <a:r>
            <a:rPr lang="mn-MN" sz="1600" dirty="0">
              <a:effectLst/>
              <a:latin typeface="Arial" panose="020B0604020202020204" pitchFamily="34" charset="0"/>
              <a:ea typeface="Calibri" panose="020F0502020204030204" pitchFamily="34" charset="0"/>
              <a:cs typeface="Arial" panose="020B0604020202020204" pitchFamily="34" charset="0"/>
            </a:rPr>
            <a:t>Жилд-3,600,000 төгрөг</a:t>
          </a:r>
        </a:p>
      </dgm:t>
    </dgm:pt>
    <dgm:pt modelId="{E7578BAC-0E31-4199-99B6-C917655E5831}" type="parTrans" cxnId="{D758F369-9F15-492C-9C91-3F9EB4EFD583}">
      <dgm:prSet/>
      <dgm:spPr/>
      <dgm:t>
        <a:bodyPr/>
        <a:lstStyle/>
        <a:p>
          <a:endParaRPr lang="en-US"/>
        </a:p>
      </dgm:t>
    </dgm:pt>
    <dgm:pt modelId="{D09D3184-FD83-4970-A870-E89CF8B9F31B}" type="sibTrans" cxnId="{D758F369-9F15-492C-9C91-3F9EB4EFD583}">
      <dgm:prSet/>
      <dgm:spPr/>
      <dgm:t>
        <a:bodyPr/>
        <a:lstStyle/>
        <a:p>
          <a:endParaRPr lang="en-US"/>
        </a:p>
      </dgm:t>
    </dgm:pt>
    <dgm:pt modelId="{894BA953-1066-4E78-81C5-DC13D5DEB69E}">
      <dgm:prSet custT="1"/>
      <dgm:spPr/>
      <dgm:t>
        <a:bodyPr/>
        <a:lstStyle/>
        <a:p>
          <a:r>
            <a:rPr lang="mn-MN" sz="1600" dirty="0">
              <a:effectLst/>
              <a:latin typeface="Arial" panose="020B0604020202020204" pitchFamily="34" charset="0"/>
              <a:ea typeface="Calibri" panose="020F0502020204030204" pitchFamily="34" charset="0"/>
              <a:cs typeface="Arial" panose="020B0604020202020204" pitchFamily="34" charset="0"/>
            </a:rPr>
            <a:t>Багц цагийн богино хугацааны сургалтын төлбөрийн жишиг:</a:t>
          </a:r>
        </a:p>
        <a:p>
          <a:endParaRPr lang="mn-MN" sz="1600" dirty="0">
            <a:effectLst/>
            <a:latin typeface="Arial" panose="020B0604020202020204" pitchFamily="34" charset="0"/>
            <a:ea typeface="Calibri" panose="020F0502020204030204" pitchFamily="34" charset="0"/>
            <a:cs typeface="Arial" panose="020B0604020202020204" pitchFamily="34" charset="0"/>
          </a:endParaRPr>
        </a:p>
        <a:p>
          <a:r>
            <a:rPr lang="mn-MN" sz="1600" dirty="0">
              <a:effectLst/>
              <a:latin typeface="Arial" panose="020B0604020202020204" pitchFamily="34" charset="0"/>
              <a:ea typeface="Calibri" panose="020F0502020204030204" pitchFamily="34" charset="0"/>
              <a:cs typeface="Arial" panose="020B0604020202020204" pitchFamily="34" charset="0"/>
            </a:rPr>
            <a:t>60 хүртэл-12,000</a:t>
          </a:r>
        </a:p>
        <a:p>
          <a:r>
            <a:rPr lang="mn-MN" sz="1600" dirty="0">
              <a:effectLst/>
              <a:latin typeface="Arial" panose="020B0604020202020204" pitchFamily="34" charset="0"/>
              <a:ea typeface="Calibri" panose="020F0502020204030204" pitchFamily="34" charset="0"/>
              <a:cs typeface="Arial" panose="020B0604020202020204" pitchFamily="34" charset="0"/>
            </a:rPr>
            <a:t>61-150 хүн-8,000</a:t>
          </a:r>
        </a:p>
        <a:p>
          <a:r>
            <a:rPr lang="mn-MN" sz="1600" dirty="0">
              <a:effectLst/>
              <a:latin typeface="Arial" panose="020B0604020202020204" pitchFamily="34" charset="0"/>
              <a:ea typeface="Calibri" panose="020F0502020204030204" pitchFamily="34" charset="0"/>
              <a:cs typeface="Arial" panose="020B0604020202020204" pitchFamily="34" charset="0"/>
            </a:rPr>
            <a:t>151-ээс дээш-6,000 төгрөг</a:t>
          </a:r>
          <a:endParaRPr lang="en-US" sz="1600" dirty="0">
            <a:effectLst/>
            <a:latin typeface="Arial" panose="020B0604020202020204" pitchFamily="34" charset="0"/>
            <a:ea typeface="Calibri" panose="020F0502020204030204" pitchFamily="34" charset="0"/>
            <a:cs typeface="Arial" panose="020B0604020202020204" pitchFamily="34" charset="0"/>
          </a:endParaRPr>
        </a:p>
      </dgm:t>
    </dgm:pt>
    <dgm:pt modelId="{763846FC-4A31-4A1C-9220-41AA700E5E4A}" type="parTrans" cxnId="{439A5FEF-3FCA-4559-9D33-54D32615DA6E}">
      <dgm:prSet/>
      <dgm:spPr/>
      <dgm:t>
        <a:bodyPr/>
        <a:lstStyle/>
        <a:p>
          <a:endParaRPr lang="en-US"/>
        </a:p>
      </dgm:t>
    </dgm:pt>
    <dgm:pt modelId="{DF407FA3-DA38-44F3-8559-4D9A8AB831A3}" type="sibTrans" cxnId="{439A5FEF-3FCA-4559-9D33-54D32615DA6E}">
      <dgm:prSet/>
      <dgm:spPr/>
      <dgm:t>
        <a:bodyPr/>
        <a:lstStyle/>
        <a:p>
          <a:endParaRPr lang="en-US"/>
        </a:p>
      </dgm:t>
    </dgm:pt>
    <dgm:pt modelId="{CBE72515-C8A7-490C-9EF6-962625AE7137}">
      <dgm:prSet custT="1"/>
      <dgm:spPr/>
      <dgm:t>
        <a:bodyPr/>
        <a:lstStyle/>
        <a:p>
          <a:r>
            <a:rPr lang="mn-MN" sz="1600" dirty="0">
              <a:effectLst/>
              <a:latin typeface="Arial" panose="020B0604020202020204" pitchFamily="34" charset="0"/>
              <a:ea typeface="Calibri" panose="020F0502020204030204" pitchFamily="34" charset="0"/>
              <a:cs typeface="Arial" panose="020B0604020202020204" pitchFamily="34" charset="0"/>
            </a:rPr>
            <a:t>Сургалтын төлбөрийн хэмжээ:</a:t>
          </a:r>
        </a:p>
        <a:p>
          <a:r>
            <a:rPr lang="mn-MN" sz="1600" dirty="0">
              <a:effectLst/>
              <a:latin typeface="Arial" panose="020B0604020202020204" pitchFamily="34" charset="0"/>
              <a:ea typeface="Calibri" panose="020F0502020204030204" pitchFamily="34" charset="0"/>
              <a:cs typeface="Arial" panose="020B0604020202020204" pitchFamily="34" charset="0"/>
            </a:rPr>
            <a:t> </a:t>
          </a:r>
        </a:p>
        <a:p>
          <a:r>
            <a:rPr lang="mn-MN" sz="1600" dirty="0">
              <a:effectLst/>
              <a:latin typeface="Arial" panose="020B0604020202020204" pitchFamily="34" charset="0"/>
              <a:ea typeface="Calibri" panose="020F0502020204030204" pitchFamily="34" charset="0"/>
              <a:cs typeface="Arial" panose="020B0604020202020204" pitchFamily="34" charset="0"/>
            </a:rPr>
            <a:t>1 багц цаг-16,000 төгрөг </a:t>
          </a:r>
        </a:p>
        <a:p>
          <a:r>
            <a:rPr lang="mn-MN" sz="1600" dirty="0">
              <a:effectLst/>
              <a:latin typeface="Arial" panose="020B0604020202020204" pitchFamily="34" charset="0"/>
              <a:ea typeface="Calibri" panose="020F0502020204030204" pitchFamily="34" charset="0"/>
              <a:cs typeface="Arial" panose="020B0604020202020204" pitchFamily="34" charset="0"/>
            </a:rPr>
            <a:t>1 сард-64,000 төгрөг</a:t>
          </a:r>
        </a:p>
        <a:p>
          <a:r>
            <a:rPr lang="mn-MN" sz="1600" dirty="0">
              <a:effectLst/>
              <a:latin typeface="Arial" panose="020B0604020202020204" pitchFamily="34" charset="0"/>
              <a:ea typeface="Calibri" panose="020F0502020204030204" pitchFamily="34" charset="0"/>
              <a:cs typeface="Arial" panose="020B0604020202020204" pitchFamily="34" charset="0"/>
            </a:rPr>
            <a:t>Улиралд-192,000 төгрөг</a:t>
          </a:r>
        </a:p>
        <a:p>
          <a:r>
            <a:rPr lang="mn-MN" sz="1600" dirty="0">
              <a:effectLst/>
              <a:latin typeface="Arial" panose="020B0604020202020204" pitchFamily="34" charset="0"/>
              <a:ea typeface="Calibri" panose="020F0502020204030204" pitchFamily="34" charset="0"/>
              <a:cs typeface="Arial" panose="020B0604020202020204" pitchFamily="34" charset="0"/>
            </a:rPr>
            <a:t>Жилд-704,000 төгрөг/</a:t>
          </a:r>
          <a:endParaRPr lang="en-US" sz="1600" dirty="0"/>
        </a:p>
      </dgm:t>
    </dgm:pt>
    <dgm:pt modelId="{DC693558-5706-4CAB-9C52-D721A04019B5}" type="parTrans" cxnId="{F3A72B91-CD88-4A41-89BE-B3DB5A3DFEEF}">
      <dgm:prSet/>
      <dgm:spPr/>
      <dgm:t>
        <a:bodyPr/>
        <a:lstStyle/>
        <a:p>
          <a:endParaRPr lang="en-US"/>
        </a:p>
      </dgm:t>
    </dgm:pt>
    <dgm:pt modelId="{75A6C41F-AB8D-4827-A001-AF0ABB8400A9}" type="sibTrans" cxnId="{F3A72B91-CD88-4A41-89BE-B3DB5A3DFEEF}">
      <dgm:prSet/>
      <dgm:spPr/>
      <dgm:t>
        <a:bodyPr/>
        <a:lstStyle/>
        <a:p>
          <a:endParaRPr lang="en-US"/>
        </a:p>
      </dgm:t>
    </dgm:pt>
    <dgm:pt modelId="{C39649A0-4417-4041-BA34-E6F93D5A5A1B}" type="pres">
      <dgm:prSet presAssocID="{6FFF8F83-14B0-40FA-8528-9EEEF7B69EBE}" presName="composite" presStyleCnt="0">
        <dgm:presLayoutVars>
          <dgm:chMax val="1"/>
          <dgm:dir/>
          <dgm:resizeHandles val="exact"/>
        </dgm:presLayoutVars>
      </dgm:prSet>
      <dgm:spPr/>
    </dgm:pt>
    <dgm:pt modelId="{24608BC2-6491-4A25-9F42-82091CEBDD89}" type="pres">
      <dgm:prSet presAssocID="{8EB44FB3-7555-4A4C-A3CF-08A27C709D38}" presName="roof" presStyleLbl="dkBgShp" presStyleIdx="0" presStyleCnt="2"/>
      <dgm:spPr/>
    </dgm:pt>
    <dgm:pt modelId="{0BD382B4-9B5D-46CF-A2B7-EDD778C97A3F}" type="pres">
      <dgm:prSet presAssocID="{8EB44FB3-7555-4A4C-A3CF-08A27C709D38}" presName="pillars" presStyleCnt="0"/>
      <dgm:spPr/>
    </dgm:pt>
    <dgm:pt modelId="{3E6D44F4-B988-421E-BEFB-E5796A51FC3B}" type="pres">
      <dgm:prSet presAssocID="{8EB44FB3-7555-4A4C-A3CF-08A27C709D38}" presName="pillar1" presStyleLbl="node1" presStyleIdx="0" presStyleCnt="3">
        <dgm:presLayoutVars>
          <dgm:bulletEnabled val="1"/>
        </dgm:presLayoutVars>
      </dgm:prSet>
      <dgm:spPr/>
    </dgm:pt>
    <dgm:pt modelId="{1B0C6356-810C-42D4-8728-F4BCF459721F}" type="pres">
      <dgm:prSet presAssocID="{75707600-1B34-452F-AC85-B2B13C0A1135}" presName="pillarX" presStyleLbl="node1" presStyleIdx="1" presStyleCnt="3">
        <dgm:presLayoutVars>
          <dgm:bulletEnabled val="1"/>
        </dgm:presLayoutVars>
      </dgm:prSet>
      <dgm:spPr/>
    </dgm:pt>
    <dgm:pt modelId="{A1EC02F2-497C-40EE-9320-557041CF8812}" type="pres">
      <dgm:prSet presAssocID="{894BA953-1066-4E78-81C5-DC13D5DEB69E}" presName="pillarX" presStyleLbl="node1" presStyleIdx="2" presStyleCnt="3">
        <dgm:presLayoutVars>
          <dgm:bulletEnabled val="1"/>
        </dgm:presLayoutVars>
      </dgm:prSet>
      <dgm:spPr/>
    </dgm:pt>
    <dgm:pt modelId="{FA526E46-48C9-4A30-99FF-1BEC832DE954}" type="pres">
      <dgm:prSet presAssocID="{8EB44FB3-7555-4A4C-A3CF-08A27C709D38}" presName="base" presStyleLbl="dkBgShp" presStyleIdx="1" presStyleCnt="2"/>
      <dgm:spPr/>
    </dgm:pt>
  </dgm:ptLst>
  <dgm:cxnLst>
    <dgm:cxn modelId="{CF1A5920-9ECA-4E0B-8F23-0A7A37201627}" type="presOf" srcId="{8EB44FB3-7555-4A4C-A3CF-08A27C709D38}" destId="{24608BC2-6491-4A25-9F42-82091CEBDD89}" srcOrd="0" destOrd="0" presId="urn:microsoft.com/office/officeart/2005/8/layout/hList3"/>
    <dgm:cxn modelId="{D865D722-352A-4222-9D53-CBBEC1B43365}" srcId="{6FFF8F83-14B0-40FA-8528-9EEEF7B69EBE}" destId="{4AD44183-12E9-4D41-A06E-91DE431811B4}" srcOrd="2" destOrd="0" parTransId="{45E0CECF-303D-496D-941B-A71584817DA7}" sibTransId="{B26BBDEB-FB99-43CF-A6DB-E6CD81F7CFF2}"/>
    <dgm:cxn modelId="{285BD266-48A7-4073-AB25-17B0AF604D59}" type="presOf" srcId="{894BA953-1066-4E78-81C5-DC13D5DEB69E}" destId="{A1EC02F2-497C-40EE-9320-557041CF8812}" srcOrd="0" destOrd="0" presId="urn:microsoft.com/office/officeart/2005/8/layout/hList3"/>
    <dgm:cxn modelId="{D758F369-9F15-492C-9C91-3F9EB4EFD583}" srcId="{8EB44FB3-7555-4A4C-A3CF-08A27C709D38}" destId="{75707600-1B34-452F-AC85-B2B13C0A1135}" srcOrd="1" destOrd="0" parTransId="{E7578BAC-0E31-4199-99B6-C917655E5831}" sibTransId="{D09D3184-FD83-4970-A870-E89CF8B9F31B}"/>
    <dgm:cxn modelId="{5742E784-8D04-4278-8FA8-4CAF088098E1}" type="presOf" srcId="{75707600-1B34-452F-AC85-B2B13C0A1135}" destId="{1B0C6356-810C-42D4-8728-F4BCF459721F}" srcOrd="0" destOrd="0" presId="urn:microsoft.com/office/officeart/2005/8/layout/hList3"/>
    <dgm:cxn modelId="{15CDBB88-CAF7-4D70-87B1-590C89FD8DCC}" srcId="{6FFF8F83-14B0-40FA-8528-9EEEF7B69EBE}" destId="{8EB44FB3-7555-4A4C-A3CF-08A27C709D38}" srcOrd="0" destOrd="0" parTransId="{1A16A82B-0465-4988-BC75-08A0DDBC4495}" sibTransId="{0A09CEDB-C4E6-487B-9331-DBCB911A7B49}"/>
    <dgm:cxn modelId="{F3A72B91-CD88-4A41-89BE-B3DB5A3DFEEF}" srcId="{8EB44FB3-7555-4A4C-A3CF-08A27C709D38}" destId="{CBE72515-C8A7-490C-9EF6-962625AE7137}" srcOrd="0" destOrd="0" parTransId="{DC693558-5706-4CAB-9C52-D721A04019B5}" sibTransId="{75A6C41F-AB8D-4827-A001-AF0ABB8400A9}"/>
    <dgm:cxn modelId="{3FB13294-04B1-415F-BFFA-2900BD16A68B}" srcId="{6FFF8F83-14B0-40FA-8528-9EEEF7B69EBE}" destId="{DD69A87F-EB38-431E-907D-C89E088CE421}" srcOrd="4" destOrd="0" parTransId="{40FA82FD-CA6B-4E75-8676-78BEB8919F27}" sibTransId="{854468D2-9832-4DF9-A635-A6C745A10271}"/>
    <dgm:cxn modelId="{A66BE79E-1B8B-4117-AFE3-CB0D230797FE}" srcId="{6FFF8F83-14B0-40FA-8528-9EEEF7B69EBE}" destId="{55FE6506-60E3-4169-AB6A-BD1A353CB2D5}" srcOrd="5" destOrd="0" parTransId="{417D2DC6-6E98-4953-845F-4EB5F42996B3}" sibTransId="{301D1D67-D99E-4572-8BE9-02D084FEE692}"/>
    <dgm:cxn modelId="{A3CBE2BB-B500-42B0-83E0-CB55CA9FBB1D}" srcId="{6FFF8F83-14B0-40FA-8528-9EEEF7B69EBE}" destId="{A10D51D9-4A0F-4354-B46F-3246FA14EB71}" srcOrd="3" destOrd="0" parTransId="{5A16D261-C522-4AFD-B4EA-3FD872D25095}" sibTransId="{6ADC2E26-4B28-4281-A12A-9571506A8052}"/>
    <dgm:cxn modelId="{ADE175D8-80B7-48A5-967D-C5B273B64B7F}" srcId="{6FFF8F83-14B0-40FA-8528-9EEEF7B69EBE}" destId="{CE09AF17-FB49-4BD6-AB15-38EDF345475D}" srcOrd="1" destOrd="0" parTransId="{992E7006-00F0-4EDC-859E-8A6693E96CD4}" sibTransId="{D2B1B883-6A37-4DC3-89A4-C1AB23041D29}"/>
    <dgm:cxn modelId="{A646EDE8-F369-4670-8792-86157C4CD4AB}" type="presOf" srcId="{CBE72515-C8A7-490C-9EF6-962625AE7137}" destId="{3E6D44F4-B988-421E-BEFB-E5796A51FC3B}" srcOrd="0" destOrd="0" presId="urn:microsoft.com/office/officeart/2005/8/layout/hList3"/>
    <dgm:cxn modelId="{DC8D45EE-028C-41FE-86D2-8623B2F75481}" type="presOf" srcId="{6FFF8F83-14B0-40FA-8528-9EEEF7B69EBE}" destId="{C39649A0-4417-4041-BA34-E6F93D5A5A1B}" srcOrd="0" destOrd="0" presId="urn:microsoft.com/office/officeart/2005/8/layout/hList3"/>
    <dgm:cxn modelId="{439A5FEF-3FCA-4559-9D33-54D32615DA6E}" srcId="{8EB44FB3-7555-4A4C-A3CF-08A27C709D38}" destId="{894BA953-1066-4E78-81C5-DC13D5DEB69E}" srcOrd="2" destOrd="0" parTransId="{763846FC-4A31-4A1C-9220-41AA700E5E4A}" sibTransId="{DF407FA3-DA38-44F3-8559-4D9A8AB831A3}"/>
    <dgm:cxn modelId="{5F2FBDE1-22EA-4472-916F-96B3235B330E}" type="presParOf" srcId="{C39649A0-4417-4041-BA34-E6F93D5A5A1B}" destId="{24608BC2-6491-4A25-9F42-82091CEBDD89}" srcOrd="0" destOrd="0" presId="urn:microsoft.com/office/officeart/2005/8/layout/hList3"/>
    <dgm:cxn modelId="{69A8B9FF-8C72-4BBA-973C-EF12CFA04B6D}" type="presParOf" srcId="{C39649A0-4417-4041-BA34-E6F93D5A5A1B}" destId="{0BD382B4-9B5D-46CF-A2B7-EDD778C97A3F}" srcOrd="1" destOrd="0" presId="urn:microsoft.com/office/officeart/2005/8/layout/hList3"/>
    <dgm:cxn modelId="{3D0E21C7-DCA2-4E1C-8024-571C7B18BF30}" type="presParOf" srcId="{0BD382B4-9B5D-46CF-A2B7-EDD778C97A3F}" destId="{3E6D44F4-B988-421E-BEFB-E5796A51FC3B}" srcOrd="0" destOrd="0" presId="urn:microsoft.com/office/officeart/2005/8/layout/hList3"/>
    <dgm:cxn modelId="{6E8D8516-4A79-4E6C-93F2-C260C5DB162E}" type="presParOf" srcId="{0BD382B4-9B5D-46CF-A2B7-EDD778C97A3F}" destId="{1B0C6356-810C-42D4-8728-F4BCF459721F}" srcOrd="1" destOrd="0" presId="urn:microsoft.com/office/officeart/2005/8/layout/hList3"/>
    <dgm:cxn modelId="{B685740C-9E91-4991-BDE8-E93344CC76E2}" type="presParOf" srcId="{0BD382B4-9B5D-46CF-A2B7-EDD778C97A3F}" destId="{A1EC02F2-497C-40EE-9320-557041CF8812}" srcOrd="2" destOrd="0" presId="urn:microsoft.com/office/officeart/2005/8/layout/hList3"/>
    <dgm:cxn modelId="{705AD61B-10CE-446C-A853-6D496D5B3B97}" type="presParOf" srcId="{C39649A0-4417-4041-BA34-E6F93D5A5A1B}" destId="{FA526E46-48C9-4A30-99FF-1BEC832DE954}"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FF8F83-14B0-40FA-8528-9EEEF7B69EBE}" type="doc">
      <dgm:prSet loTypeId="urn:microsoft.com/office/officeart/2005/8/layout/hList3" loCatId="list" qsTypeId="urn:microsoft.com/office/officeart/2005/8/quickstyle/3d2" qsCatId="3D" csTypeId="urn:microsoft.com/office/officeart/2005/8/colors/accent1_2" csCatId="accent1" phldr="1"/>
      <dgm:spPr/>
      <dgm:t>
        <a:bodyPr/>
        <a:lstStyle/>
        <a:p>
          <a:endParaRPr lang="en-US"/>
        </a:p>
      </dgm:t>
    </dgm:pt>
    <dgm:pt modelId="{8EB44FB3-7555-4A4C-A3CF-08A27C709D38}">
      <dgm:prSet custT="1"/>
      <dgm:spPr/>
      <dgm:t>
        <a:bodyPr/>
        <a:lstStyle/>
        <a:p>
          <a:r>
            <a:rPr lang="mn-MN" sz="2000" b="1" u="sng" dirty="0">
              <a:latin typeface="Arial" panose="020B0604020202020204" pitchFamily="34" charset="0"/>
              <a:cs typeface="Arial" panose="020B0604020202020204" pitchFamily="34" charset="0"/>
            </a:rPr>
            <a:t>3.  Цалингийн зардлын санхүүжилт</a:t>
          </a:r>
          <a:endParaRPr lang="en-US" sz="2000" b="1" u="sng" dirty="0">
            <a:latin typeface="Arial" panose="020B0604020202020204" pitchFamily="34" charset="0"/>
            <a:cs typeface="Arial" panose="020B0604020202020204" pitchFamily="34" charset="0"/>
          </a:endParaRPr>
        </a:p>
      </dgm:t>
    </dgm:pt>
    <dgm:pt modelId="{1A16A82B-0465-4988-BC75-08A0DDBC4495}" type="parTrans" cxnId="{15CDBB88-CAF7-4D70-87B1-590C89FD8DCC}">
      <dgm:prSet/>
      <dgm:spPr/>
      <dgm:t>
        <a:bodyPr/>
        <a:lstStyle/>
        <a:p>
          <a:endParaRPr lang="en-US" sz="1800"/>
        </a:p>
      </dgm:t>
    </dgm:pt>
    <dgm:pt modelId="{0A09CEDB-C4E6-487B-9331-DBCB911A7B49}" type="sibTrans" cxnId="{15CDBB88-CAF7-4D70-87B1-590C89FD8DCC}">
      <dgm:prSet/>
      <dgm:spPr/>
      <dgm:t>
        <a:bodyPr/>
        <a:lstStyle/>
        <a:p>
          <a:endParaRPr lang="en-US" sz="1800"/>
        </a:p>
      </dgm:t>
    </dgm:pt>
    <dgm:pt modelId="{CE09AF17-FB49-4BD6-AB15-38EDF345475D}">
      <dgm:prSet custT="1"/>
      <dgm:spPr/>
      <dgm:t>
        <a:bodyPr/>
        <a:lstStyle/>
        <a:p>
          <a:endParaRPr lang="en-US"/>
        </a:p>
      </dgm:t>
    </dgm:pt>
    <dgm:pt modelId="{992E7006-00F0-4EDC-859E-8A6693E96CD4}" type="parTrans" cxnId="{ADE175D8-80B7-48A5-967D-C5B273B64B7F}">
      <dgm:prSet/>
      <dgm:spPr/>
      <dgm:t>
        <a:bodyPr/>
        <a:lstStyle/>
        <a:p>
          <a:endParaRPr lang="en-US" sz="1800"/>
        </a:p>
      </dgm:t>
    </dgm:pt>
    <dgm:pt modelId="{D2B1B883-6A37-4DC3-89A4-C1AB23041D29}" type="sibTrans" cxnId="{ADE175D8-80B7-48A5-967D-C5B273B64B7F}">
      <dgm:prSet/>
      <dgm:spPr/>
      <dgm:t>
        <a:bodyPr/>
        <a:lstStyle/>
        <a:p>
          <a:endParaRPr lang="en-US" sz="1800"/>
        </a:p>
      </dgm:t>
    </dgm:pt>
    <dgm:pt modelId="{4AD44183-12E9-4D41-A06E-91DE431811B4}">
      <dgm:prSet custT="1"/>
      <dgm:spPr/>
      <dgm:t>
        <a:bodyPr/>
        <a:lstStyle/>
        <a:p>
          <a:endParaRPr lang="en-US"/>
        </a:p>
      </dgm:t>
    </dgm:pt>
    <dgm:pt modelId="{45E0CECF-303D-496D-941B-A71584817DA7}" type="parTrans" cxnId="{D865D722-352A-4222-9D53-CBBEC1B43365}">
      <dgm:prSet/>
      <dgm:spPr/>
      <dgm:t>
        <a:bodyPr/>
        <a:lstStyle/>
        <a:p>
          <a:endParaRPr lang="en-US" sz="1800"/>
        </a:p>
      </dgm:t>
    </dgm:pt>
    <dgm:pt modelId="{B26BBDEB-FB99-43CF-A6DB-E6CD81F7CFF2}" type="sibTrans" cxnId="{D865D722-352A-4222-9D53-CBBEC1B43365}">
      <dgm:prSet/>
      <dgm:spPr/>
      <dgm:t>
        <a:bodyPr/>
        <a:lstStyle/>
        <a:p>
          <a:endParaRPr lang="en-US" sz="1800"/>
        </a:p>
      </dgm:t>
    </dgm:pt>
    <dgm:pt modelId="{A10D51D9-4A0F-4354-B46F-3246FA14EB71}">
      <dgm:prSet custT="1"/>
      <dgm:spPr/>
      <dgm:t>
        <a:bodyPr/>
        <a:lstStyle/>
        <a:p>
          <a:endParaRPr lang="en-US"/>
        </a:p>
      </dgm:t>
    </dgm:pt>
    <dgm:pt modelId="{5A16D261-C522-4AFD-B4EA-3FD872D25095}" type="parTrans" cxnId="{A3CBE2BB-B500-42B0-83E0-CB55CA9FBB1D}">
      <dgm:prSet/>
      <dgm:spPr/>
      <dgm:t>
        <a:bodyPr/>
        <a:lstStyle/>
        <a:p>
          <a:endParaRPr lang="en-US" sz="1800"/>
        </a:p>
      </dgm:t>
    </dgm:pt>
    <dgm:pt modelId="{6ADC2E26-4B28-4281-A12A-9571506A8052}" type="sibTrans" cxnId="{A3CBE2BB-B500-42B0-83E0-CB55CA9FBB1D}">
      <dgm:prSet/>
      <dgm:spPr/>
      <dgm:t>
        <a:bodyPr/>
        <a:lstStyle/>
        <a:p>
          <a:endParaRPr lang="en-US" sz="1800"/>
        </a:p>
      </dgm:t>
    </dgm:pt>
    <dgm:pt modelId="{DD69A87F-EB38-431E-907D-C89E088CE421}">
      <dgm:prSet custT="1"/>
      <dgm:spPr/>
      <dgm:t>
        <a:bodyPr/>
        <a:lstStyle/>
        <a:p>
          <a:endParaRPr lang="en-US"/>
        </a:p>
      </dgm:t>
    </dgm:pt>
    <dgm:pt modelId="{40FA82FD-CA6B-4E75-8676-78BEB8919F27}" type="parTrans" cxnId="{3FB13294-04B1-415F-BFFA-2900BD16A68B}">
      <dgm:prSet/>
      <dgm:spPr/>
      <dgm:t>
        <a:bodyPr/>
        <a:lstStyle/>
        <a:p>
          <a:endParaRPr lang="en-US" sz="1800"/>
        </a:p>
      </dgm:t>
    </dgm:pt>
    <dgm:pt modelId="{854468D2-9832-4DF9-A635-A6C745A10271}" type="sibTrans" cxnId="{3FB13294-04B1-415F-BFFA-2900BD16A68B}">
      <dgm:prSet/>
      <dgm:spPr/>
      <dgm:t>
        <a:bodyPr/>
        <a:lstStyle/>
        <a:p>
          <a:endParaRPr lang="en-US" sz="1800"/>
        </a:p>
      </dgm:t>
    </dgm:pt>
    <dgm:pt modelId="{55FE6506-60E3-4169-AB6A-BD1A353CB2D5}">
      <dgm:prSet custT="1"/>
      <dgm:spPr/>
      <dgm:t>
        <a:bodyPr/>
        <a:lstStyle/>
        <a:p>
          <a:endParaRPr lang="en-US"/>
        </a:p>
      </dgm:t>
    </dgm:pt>
    <dgm:pt modelId="{417D2DC6-6E98-4953-845F-4EB5F42996B3}" type="parTrans" cxnId="{A66BE79E-1B8B-4117-AFE3-CB0D230797FE}">
      <dgm:prSet/>
      <dgm:spPr/>
      <dgm:t>
        <a:bodyPr/>
        <a:lstStyle/>
        <a:p>
          <a:endParaRPr lang="en-US" sz="1800"/>
        </a:p>
      </dgm:t>
    </dgm:pt>
    <dgm:pt modelId="{301D1D67-D99E-4572-8BE9-02D084FEE692}" type="sibTrans" cxnId="{A66BE79E-1B8B-4117-AFE3-CB0D230797FE}">
      <dgm:prSet/>
      <dgm:spPr/>
      <dgm:t>
        <a:bodyPr/>
        <a:lstStyle/>
        <a:p>
          <a:endParaRPr lang="en-US" sz="1800"/>
        </a:p>
      </dgm:t>
    </dgm:pt>
    <dgm:pt modelId="{75707600-1B34-452F-AC85-B2B13C0A1135}">
      <dgm:prSet custT="1"/>
      <dgm:spPr/>
      <dgm:t>
        <a:bodyPr/>
        <a:lstStyle/>
        <a:p>
          <a:r>
            <a:rPr lang="mn-MN" sz="1600" dirty="0">
              <a:latin typeface="Arial" panose="020B0604020202020204" pitchFamily="34" charset="0"/>
              <a:ea typeface="Calibri" panose="020F0502020204030204" pitchFamily="34" charset="0"/>
              <a:cs typeface="Arial" panose="020B0604020202020204" pitchFamily="34" charset="0"/>
            </a:rPr>
            <a:t>Үндсэн цалин буюу албан тушаалын цалин:</a:t>
          </a:r>
        </a:p>
        <a:p>
          <a:r>
            <a:rPr lang="mn-MN" sz="1600" dirty="0">
              <a:latin typeface="Arial" panose="020B0604020202020204" pitchFamily="34" charset="0"/>
              <a:ea typeface="Calibri" panose="020F0502020204030204" pitchFamily="34" charset="0"/>
              <a:cs typeface="Arial" panose="020B0604020202020204" pitchFamily="34" charset="0"/>
            </a:rPr>
            <a:t>Резидент эмч-ТҮЭМ-4.</a:t>
          </a:r>
          <a:endParaRPr lang="mn-MN" sz="1600" dirty="0">
            <a:effectLst/>
            <a:latin typeface="Arial" panose="020B0604020202020204" pitchFamily="34" charset="0"/>
            <a:ea typeface="Calibri" panose="020F0502020204030204" pitchFamily="34" charset="0"/>
            <a:cs typeface="Arial" panose="020B0604020202020204" pitchFamily="34" charset="0"/>
          </a:endParaRPr>
        </a:p>
        <a:p>
          <a:r>
            <a:rPr lang="en-US" sz="1600" dirty="0">
              <a:effectLst/>
              <a:latin typeface="Arial" panose="020B0604020202020204" pitchFamily="34" charset="0"/>
              <a:ea typeface="Calibri" panose="020F0502020204030204" pitchFamily="34" charset="0"/>
              <a:cs typeface="Arial" panose="020B0604020202020204" pitchFamily="34" charset="0"/>
            </a:rPr>
            <a:t>1</a:t>
          </a:r>
          <a:r>
            <a:rPr lang="mn-MN" sz="1600" dirty="0">
              <a:effectLst/>
              <a:latin typeface="Arial" panose="020B0604020202020204" pitchFamily="34" charset="0"/>
              <a:ea typeface="Calibri" panose="020F0502020204030204" pitchFamily="34" charset="0"/>
              <a:cs typeface="Arial" panose="020B0604020202020204" pitchFamily="34" charset="0"/>
            </a:rPr>
            <a:t> резидент эмчид:</a:t>
          </a:r>
        </a:p>
        <a:p>
          <a:r>
            <a:rPr lang="mn-MN" sz="1600" dirty="0">
              <a:effectLst/>
              <a:latin typeface="Arial" panose="020B0604020202020204" pitchFamily="34" charset="0"/>
              <a:ea typeface="Calibri" panose="020F0502020204030204" pitchFamily="34" charset="0"/>
              <a:cs typeface="Arial" panose="020B0604020202020204" pitchFamily="34" charset="0"/>
            </a:rPr>
            <a:t>Сард-914,000 төгрөг</a:t>
          </a:r>
        </a:p>
        <a:p>
          <a:r>
            <a:rPr lang="mn-MN" sz="1600" dirty="0">
              <a:effectLst/>
              <a:latin typeface="Arial" panose="020B0604020202020204" pitchFamily="34" charset="0"/>
              <a:ea typeface="Calibri" panose="020F0502020204030204" pitchFamily="34" charset="0"/>
              <a:cs typeface="Arial" panose="020B0604020202020204" pitchFamily="34" charset="0"/>
            </a:rPr>
            <a:t>Жилд-10,968,000 төгрөг</a:t>
          </a:r>
        </a:p>
      </dgm:t>
    </dgm:pt>
    <dgm:pt modelId="{E7578BAC-0E31-4199-99B6-C917655E5831}" type="parTrans" cxnId="{D758F369-9F15-492C-9C91-3F9EB4EFD583}">
      <dgm:prSet/>
      <dgm:spPr/>
      <dgm:t>
        <a:bodyPr/>
        <a:lstStyle/>
        <a:p>
          <a:endParaRPr lang="en-US"/>
        </a:p>
      </dgm:t>
    </dgm:pt>
    <dgm:pt modelId="{D09D3184-FD83-4970-A870-E89CF8B9F31B}" type="sibTrans" cxnId="{D758F369-9F15-492C-9C91-3F9EB4EFD583}">
      <dgm:prSet/>
      <dgm:spPr/>
      <dgm:t>
        <a:bodyPr/>
        <a:lstStyle/>
        <a:p>
          <a:endParaRPr lang="en-US"/>
        </a:p>
      </dgm:t>
    </dgm:pt>
    <dgm:pt modelId="{894BA953-1066-4E78-81C5-DC13D5DEB69E}">
      <dgm:prSet custT="1"/>
      <dgm:spPr/>
      <dgm:t>
        <a:bodyPr/>
        <a:lstStyle/>
        <a:p>
          <a:r>
            <a:rPr lang="mn-MN" sz="1600" dirty="0">
              <a:latin typeface="Arial" panose="020B0604020202020204" pitchFamily="34" charset="0"/>
              <a:ea typeface="Calibri" panose="020F0502020204030204" pitchFamily="34" charset="0"/>
              <a:cs typeface="Arial" panose="020B0604020202020204" pitchFamily="34" charset="0"/>
            </a:rPr>
            <a:t>Н</a:t>
          </a:r>
          <a:r>
            <a:rPr lang="mn-MN" sz="1600" dirty="0">
              <a:effectLst/>
              <a:latin typeface="Arial" panose="020B0604020202020204" pitchFamily="34" charset="0"/>
              <a:ea typeface="Calibri" panose="020F0502020204030204" pitchFamily="34" charset="0"/>
              <a:cs typeface="Arial" panose="020B0604020202020204" pitchFamily="34" charset="0"/>
            </a:rPr>
            <a:t>ийгмийн даатгалын шимтгэл:</a:t>
          </a:r>
        </a:p>
        <a:p>
          <a:endParaRPr lang="mn-MN" sz="800" dirty="0">
            <a:effectLst/>
            <a:latin typeface="Arial" panose="020B0604020202020204" pitchFamily="34" charset="0"/>
            <a:ea typeface="Calibri" panose="020F0502020204030204" pitchFamily="34" charset="0"/>
            <a:cs typeface="Arial" panose="020B0604020202020204" pitchFamily="34" charset="0"/>
          </a:endParaRPr>
        </a:p>
        <a:p>
          <a:r>
            <a:rPr lang="mn-MN" sz="1600" dirty="0">
              <a:effectLst/>
              <a:latin typeface="Arial" panose="020B0604020202020204" pitchFamily="34" charset="0"/>
              <a:ea typeface="Calibri" panose="020F0502020204030204" pitchFamily="34" charset="0"/>
              <a:cs typeface="Arial" panose="020B0604020202020204" pitchFamily="34" charset="0"/>
            </a:rPr>
            <a:t> /Ажил олгогчоос төлөх/ </a:t>
          </a:r>
        </a:p>
        <a:p>
          <a:r>
            <a:rPr lang="mn-MN" sz="1600" dirty="0">
              <a:effectLst/>
              <a:latin typeface="Arial" panose="020B0604020202020204" pitchFamily="34" charset="0"/>
              <a:ea typeface="Calibri" panose="020F0502020204030204" pitchFamily="34" charset="0"/>
              <a:cs typeface="Arial" panose="020B0604020202020204" pitchFamily="34" charset="0"/>
            </a:rPr>
            <a:t>12,5% </a:t>
          </a:r>
          <a:endParaRPr lang="en-US" sz="1600" dirty="0">
            <a:effectLst/>
            <a:latin typeface="Arial" panose="020B0604020202020204" pitchFamily="34" charset="0"/>
            <a:ea typeface="Calibri" panose="020F0502020204030204" pitchFamily="34" charset="0"/>
            <a:cs typeface="Arial" panose="020B0604020202020204" pitchFamily="34" charset="0"/>
          </a:endParaRPr>
        </a:p>
      </dgm:t>
    </dgm:pt>
    <dgm:pt modelId="{763846FC-4A31-4A1C-9220-41AA700E5E4A}" type="parTrans" cxnId="{439A5FEF-3FCA-4559-9D33-54D32615DA6E}">
      <dgm:prSet/>
      <dgm:spPr/>
      <dgm:t>
        <a:bodyPr/>
        <a:lstStyle/>
        <a:p>
          <a:endParaRPr lang="en-US"/>
        </a:p>
      </dgm:t>
    </dgm:pt>
    <dgm:pt modelId="{DF407FA3-DA38-44F3-8559-4D9A8AB831A3}" type="sibTrans" cxnId="{439A5FEF-3FCA-4559-9D33-54D32615DA6E}">
      <dgm:prSet/>
      <dgm:spPr/>
      <dgm:t>
        <a:bodyPr/>
        <a:lstStyle/>
        <a:p>
          <a:endParaRPr lang="en-US"/>
        </a:p>
      </dgm:t>
    </dgm:pt>
    <dgm:pt modelId="{CBE72515-C8A7-490C-9EF6-962625AE7137}">
      <dgm:prSet custT="1"/>
      <dgm:spPr/>
      <dgm:t>
        <a:bodyPr/>
        <a:lstStyle/>
        <a:p>
          <a:r>
            <a:rPr lang="mn-MN" sz="1600" dirty="0">
              <a:latin typeface="Arial" panose="020B0604020202020204" pitchFamily="34" charset="0"/>
              <a:ea typeface="Calibri" panose="020F0502020204030204" pitchFamily="34" charset="0"/>
              <a:cs typeface="Arial" panose="020B0604020202020204" pitchFamily="34" charset="0"/>
            </a:rPr>
            <a:t>Засгийн газрын 2024 оны 03 дугаар сарын 27-ны өдрийн 128 дугаар тогтоолын 6 дугаар хавсралтаар баталсан Эрүүл мэндийн салбарын төрийн үйлчилгээний албан тушаалын цалингийн хэмжээгээр</a:t>
          </a:r>
        </a:p>
      </dgm:t>
    </dgm:pt>
    <dgm:pt modelId="{DC693558-5706-4CAB-9C52-D721A04019B5}" type="parTrans" cxnId="{F3A72B91-CD88-4A41-89BE-B3DB5A3DFEEF}">
      <dgm:prSet/>
      <dgm:spPr/>
      <dgm:t>
        <a:bodyPr/>
        <a:lstStyle/>
        <a:p>
          <a:endParaRPr lang="en-US"/>
        </a:p>
      </dgm:t>
    </dgm:pt>
    <dgm:pt modelId="{75A6C41F-AB8D-4827-A001-AF0ABB8400A9}" type="sibTrans" cxnId="{F3A72B91-CD88-4A41-89BE-B3DB5A3DFEEF}">
      <dgm:prSet/>
      <dgm:spPr/>
      <dgm:t>
        <a:bodyPr/>
        <a:lstStyle/>
        <a:p>
          <a:endParaRPr lang="en-US"/>
        </a:p>
      </dgm:t>
    </dgm:pt>
    <dgm:pt modelId="{C39649A0-4417-4041-BA34-E6F93D5A5A1B}" type="pres">
      <dgm:prSet presAssocID="{6FFF8F83-14B0-40FA-8528-9EEEF7B69EBE}" presName="composite" presStyleCnt="0">
        <dgm:presLayoutVars>
          <dgm:chMax val="1"/>
          <dgm:dir/>
          <dgm:resizeHandles val="exact"/>
        </dgm:presLayoutVars>
      </dgm:prSet>
      <dgm:spPr/>
    </dgm:pt>
    <dgm:pt modelId="{24608BC2-6491-4A25-9F42-82091CEBDD89}" type="pres">
      <dgm:prSet presAssocID="{8EB44FB3-7555-4A4C-A3CF-08A27C709D38}" presName="roof" presStyleLbl="dkBgShp" presStyleIdx="0" presStyleCnt="2"/>
      <dgm:spPr/>
    </dgm:pt>
    <dgm:pt modelId="{0BD382B4-9B5D-46CF-A2B7-EDD778C97A3F}" type="pres">
      <dgm:prSet presAssocID="{8EB44FB3-7555-4A4C-A3CF-08A27C709D38}" presName="pillars" presStyleCnt="0"/>
      <dgm:spPr/>
    </dgm:pt>
    <dgm:pt modelId="{3E6D44F4-B988-421E-BEFB-E5796A51FC3B}" type="pres">
      <dgm:prSet presAssocID="{8EB44FB3-7555-4A4C-A3CF-08A27C709D38}" presName="pillar1" presStyleLbl="node1" presStyleIdx="0" presStyleCnt="3">
        <dgm:presLayoutVars>
          <dgm:bulletEnabled val="1"/>
        </dgm:presLayoutVars>
      </dgm:prSet>
      <dgm:spPr/>
    </dgm:pt>
    <dgm:pt modelId="{1B0C6356-810C-42D4-8728-F4BCF459721F}" type="pres">
      <dgm:prSet presAssocID="{75707600-1B34-452F-AC85-B2B13C0A1135}" presName="pillarX" presStyleLbl="node1" presStyleIdx="1" presStyleCnt="3">
        <dgm:presLayoutVars>
          <dgm:bulletEnabled val="1"/>
        </dgm:presLayoutVars>
      </dgm:prSet>
      <dgm:spPr/>
    </dgm:pt>
    <dgm:pt modelId="{A1EC02F2-497C-40EE-9320-557041CF8812}" type="pres">
      <dgm:prSet presAssocID="{894BA953-1066-4E78-81C5-DC13D5DEB69E}" presName="pillarX" presStyleLbl="node1" presStyleIdx="2" presStyleCnt="3">
        <dgm:presLayoutVars>
          <dgm:bulletEnabled val="1"/>
        </dgm:presLayoutVars>
      </dgm:prSet>
      <dgm:spPr/>
    </dgm:pt>
    <dgm:pt modelId="{FA526E46-48C9-4A30-99FF-1BEC832DE954}" type="pres">
      <dgm:prSet presAssocID="{8EB44FB3-7555-4A4C-A3CF-08A27C709D38}" presName="base" presStyleLbl="dkBgShp" presStyleIdx="1" presStyleCnt="2"/>
      <dgm:spPr/>
    </dgm:pt>
  </dgm:ptLst>
  <dgm:cxnLst>
    <dgm:cxn modelId="{CF1A5920-9ECA-4E0B-8F23-0A7A37201627}" type="presOf" srcId="{8EB44FB3-7555-4A4C-A3CF-08A27C709D38}" destId="{24608BC2-6491-4A25-9F42-82091CEBDD89}" srcOrd="0" destOrd="0" presId="urn:microsoft.com/office/officeart/2005/8/layout/hList3"/>
    <dgm:cxn modelId="{D865D722-352A-4222-9D53-CBBEC1B43365}" srcId="{6FFF8F83-14B0-40FA-8528-9EEEF7B69EBE}" destId="{4AD44183-12E9-4D41-A06E-91DE431811B4}" srcOrd="2" destOrd="0" parTransId="{45E0CECF-303D-496D-941B-A71584817DA7}" sibTransId="{B26BBDEB-FB99-43CF-A6DB-E6CD81F7CFF2}"/>
    <dgm:cxn modelId="{285BD266-48A7-4073-AB25-17B0AF604D59}" type="presOf" srcId="{894BA953-1066-4E78-81C5-DC13D5DEB69E}" destId="{A1EC02F2-497C-40EE-9320-557041CF8812}" srcOrd="0" destOrd="0" presId="urn:microsoft.com/office/officeart/2005/8/layout/hList3"/>
    <dgm:cxn modelId="{D758F369-9F15-492C-9C91-3F9EB4EFD583}" srcId="{8EB44FB3-7555-4A4C-A3CF-08A27C709D38}" destId="{75707600-1B34-452F-AC85-B2B13C0A1135}" srcOrd="1" destOrd="0" parTransId="{E7578BAC-0E31-4199-99B6-C917655E5831}" sibTransId="{D09D3184-FD83-4970-A870-E89CF8B9F31B}"/>
    <dgm:cxn modelId="{5742E784-8D04-4278-8FA8-4CAF088098E1}" type="presOf" srcId="{75707600-1B34-452F-AC85-B2B13C0A1135}" destId="{1B0C6356-810C-42D4-8728-F4BCF459721F}" srcOrd="0" destOrd="0" presId="urn:microsoft.com/office/officeart/2005/8/layout/hList3"/>
    <dgm:cxn modelId="{15CDBB88-CAF7-4D70-87B1-590C89FD8DCC}" srcId="{6FFF8F83-14B0-40FA-8528-9EEEF7B69EBE}" destId="{8EB44FB3-7555-4A4C-A3CF-08A27C709D38}" srcOrd="0" destOrd="0" parTransId="{1A16A82B-0465-4988-BC75-08A0DDBC4495}" sibTransId="{0A09CEDB-C4E6-487B-9331-DBCB911A7B49}"/>
    <dgm:cxn modelId="{F3A72B91-CD88-4A41-89BE-B3DB5A3DFEEF}" srcId="{8EB44FB3-7555-4A4C-A3CF-08A27C709D38}" destId="{CBE72515-C8A7-490C-9EF6-962625AE7137}" srcOrd="0" destOrd="0" parTransId="{DC693558-5706-4CAB-9C52-D721A04019B5}" sibTransId="{75A6C41F-AB8D-4827-A001-AF0ABB8400A9}"/>
    <dgm:cxn modelId="{3FB13294-04B1-415F-BFFA-2900BD16A68B}" srcId="{6FFF8F83-14B0-40FA-8528-9EEEF7B69EBE}" destId="{DD69A87F-EB38-431E-907D-C89E088CE421}" srcOrd="4" destOrd="0" parTransId="{40FA82FD-CA6B-4E75-8676-78BEB8919F27}" sibTransId="{854468D2-9832-4DF9-A635-A6C745A10271}"/>
    <dgm:cxn modelId="{A66BE79E-1B8B-4117-AFE3-CB0D230797FE}" srcId="{6FFF8F83-14B0-40FA-8528-9EEEF7B69EBE}" destId="{55FE6506-60E3-4169-AB6A-BD1A353CB2D5}" srcOrd="5" destOrd="0" parTransId="{417D2DC6-6E98-4953-845F-4EB5F42996B3}" sibTransId="{301D1D67-D99E-4572-8BE9-02D084FEE692}"/>
    <dgm:cxn modelId="{A3CBE2BB-B500-42B0-83E0-CB55CA9FBB1D}" srcId="{6FFF8F83-14B0-40FA-8528-9EEEF7B69EBE}" destId="{A10D51D9-4A0F-4354-B46F-3246FA14EB71}" srcOrd="3" destOrd="0" parTransId="{5A16D261-C522-4AFD-B4EA-3FD872D25095}" sibTransId="{6ADC2E26-4B28-4281-A12A-9571506A8052}"/>
    <dgm:cxn modelId="{ADE175D8-80B7-48A5-967D-C5B273B64B7F}" srcId="{6FFF8F83-14B0-40FA-8528-9EEEF7B69EBE}" destId="{CE09AF17-FB49-4BD6-AB15-38EDF345475D}" srcOrd="1" destOrd="0" parTransId="{992E7006-00F0-4EDC-859E-8A6693E96CD4}" sibTransId="{D2B1B883-6A37-4DC3-89A4-C1AB23041D29}"/>
    <dgm:cxn modelId="{A646EDE8-F369-4670-8792-86157C4CD4AB}" type="presOf" srcId="{CBE72515-C8A7-490C-9EF6-962625AE7137}" destId="{3E6D44F4-B988-421E-BEFB-E5796A51FC3B}" srcOrd="0" destOrd="0" presId="urn:microsoft.com/office/officeart/2005/8/layout/hList3"/>
    <dgm:cxn modelId="{DC8D45EE-028C-41FE-86D2-8623B2F75481}" type="presOf" srcId="{6FFF8F83-14B0-40FA-8528-9EEEF7B69EBE}" destId="{C39649A0-4417-4041-BA34-E6F93D5A5A1B}" srcOrd="0" destOrd="0" presId="urn:microsoft.com/office/officeart/2005/8/layout/hList3"/>
    <dgm:cxn modelId="{439A5FEF-3FCA-4559-9D33-54D32615DA6E}" srcId="{8EB44FB3-7555-4A4C-A3CF-08A27C709D38}" destId="{894BA953-1066-4E78-81C5-DC13D5DEB69E}" srcOrd="2" destOrd="0" parTransId="{763846FC-4A31-4A1C-9220-41AA700E5E4A}" sibTransId="{DF407FA3-DA38-44F3-8559-4D9A8AB831A3}"/>
    <dgm:cxn modelId="{5F2FBDE1-22EA-4472-916F-96B3235B330E}" type="presParOf" srcId="{C39649A0-4417-4041-BA34-E6F93D5A5A1B}" destId="{24608BC2-6491-4A25-9F42-82091CEBDD89}" srcOrd="0" destOrd="0" presId="urn:microsoft.com/office/officeart/2005/8/layout/hList3"/>
    <dgm:cxn modelId="{69A8B9FF-8C72-4BBA-973C-EF12CFA04B6D}" type="presParOf" srcId="{C39649A0-4417-4041-BA34-E6F93D5A5A1B}" destId="{0BD382B4-9B5D-46CF-A2B7-EDD778C97A3F}" srcOrd="1" destOrd="0" presId="urn:microsoft.com/office/officeart/2005/8/layout/hList3"/>
    <dgm:cxn modelId="{3D0E21C7-DCA2-4E1C-8024-571C7B18BF30}" type="presParOf" srcId="{0BD382B4-9B5D-46CF-A2B7-EDD778C97A3F}" destId="{3E6D44F4-B988-421E-BEFB-E5796A51FC3B}" srcOrd="0" destOrd="0" presId="urn:microsoft.com/office/officeart/2005/8/layout/hList3"/>
    <dgm:cxn modelId="{6E8D8516-4A79-4E6C-93F2-C260C5DB162E}" type="presParOf" srcId="{0BD382B4-9B5D-46CF-A2B7-EDD778C97A3F}" destId="{1B0C6356-810C-42D4-8728-F4BCF459721F}" srcOrd="1" destOrd="0" presId="urn:microsoft.com/office/officeart/2005/8/layout/hList3"/>
    <dgm:cxn modelId="{B685740C-9E91-4991-BDE8-E93344CC76E2}" type="presParOf" srcId="{0BD382B4-9B5D-46CF-A2B7-EDD778C97A3F}" destId="{A1EC02F2-497C-40EE-9320-557041CF8812}" srcOrd="2" destOrd="0" presId="urn:microsoft.com/office/officeart/2005/8/layout/hList3"/>
    <dgm:cxn modelId="{705AD61B-10CE-446C-A853-6D496D5B3B97}" type="presParOf" srcId="{C39649A0-4417-4041-BA34-E6F93D5A5A1B}" destId="{FA526E46-48C9-4A30-99FF-1BEC832DE954}"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2FBBF0-6C8B-4335-BFE4-DA56446C0AEA}">
      <dsp:nvSpPr>
        <dsp:cNvPr id="0" name=""/>
        <dsp:cNvSpPr/>
      </dsp:nvSpPr>
      <dsp:spPr>
        <a:xfrm>
          <a:off x="0" y="3261497"/>
          <a:ext cx="8947447" cy="7135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mn-MN" sz="1800" b="1" kern="1200" dirty="0">
              <a:latin typeface="Arial" panose="020B0604020202020204" pitchFamily="34" charset="0"/>
              <a:cs typeface="Arial" panose="020B0604020202020204" pitchFamily="34" charset="0"/>
            </a:rPr>
            <a:t>4.  Анхаарах асуудлууд</a:t>
          </a:r>
          <a:endParaRPr lang="en-US" sz="1800" b="1" kern="1200" dirty="0">
            <a:latin typeface="Arial" panose="020B0604020202020204" pitchFamily="34" charset="0"/>
            <a:cs typeface="Arial" panose="020B0604020202020204" pitchFamily="34" charset="0"/>
          </a:endParaRPr>
        </a:p>
      </dsp:txBody>
      <dsp:txXfrm>
        <a:off x="0" y="3261497"/>
        <a:ext cx="8947447" cy="713535"/>
      </dsp:txXfrm>
    </dsp:sp>
    <dsp:sp modelId="{C683D7BE-7DAA-4D71-A338-F6F5B1C45EBB}">
      <dsp:nvSpPr>
        <dsp:cNvPr id="0" name=""/>
        <dsp:cNvSpPr/>
      </dsp:nvSpPr>
      <dsp:spPr>
        <a:xfrm rot="10800000">
          <a:off x="0" y="2174782"/>
          <a:ext cx="8947447" cy="1097418"/>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mn-MN" sz="1800" b="1" kern="1200" dirty="0">
              <a:latin typeface="Arial" panose="020B0604020202020204" pitchFamily="34" charset="0"/>
              <a:cs typeface="Arial" panose="020B0604020202020204" pitchFamily="34" charset="0"/>
            </a:rPr>
            <a:t>3.  Цалингийн зардлын санхүүжилт</a:t>
          </a:r>
          <a:endParaRPr lang="en-US" sz="1800" b="1" kern="1200" dirty="0">
            <a:latin typeface="Arial" panose="020B0604020202020204" pitchFamily="34" charset="0"/>
            <a:cs typeface="Arial" panose="020B0604020202020204" pitchFamily="34" charset="0"/>
          </a:endParaRPr>
        </a:p>
      </dsp:txBody>
      <dsp:txXfrm rot="10800000">
        <a:off x="0" y="2174782"/>
        <a:ext cx="8947447" cy="713069"/>
      </dsp:txXfrm>
    </dsp:sp>
    <dsp:sp modelId="{84651C7F-4B4E-4F71-947B-72E70079F7E7}">
      <dsp:nvSpPr>
        <dsp:cNvPr id="0" name=""/>
        <dsp:cNvSpPr/>
      </dsp:nvSpPr>
      <dsp:spPr>
        <a:xfrm rot="10800000">
          <a:off x="0" y="1088066"/>
          <a:ext cx="8947447" cy="1097418"/>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mn-MN" sz="1800" b="1" kern="1200" dirty="0">
              <a:latin typeface="Arial" panose="020B0604020202020204" pitchFamily="34" charset="0"/>
              <a:cs typeface="Arial" panose="020B0604020202020204" pitchFamily="34" charset="0"/>
            </a:rPr>
            <a:t>2.  </a:t>
          </a:r>
          <a:r>
            <a:rPr lang="en-US" sz="1800" b="1" kern="1200" dirty="0" err="1">
              <a:latin typeface="Arial" panose="020B0604020202020204" pitchFamily="34" charset="0"/>
              <a:cs typeface="Arial" panose="020B0604020202020204" pitchFamily="34" charset="0"/>
            </a:rPr>
            <a:t>Сургалтын</a:t>
          </a:r>
          <a:r>
            <a:rPr lang="en-US" sz="1800" b="1" kern="1200" dirty="0">
              <a:latin typeface="Arial" panose="020B0604020202020204" pitchFamily="34" charset="0"/>
              <a:cs typeface="Arial" panose="020B0604020202020204" pitchFamily="34" charset="0"/>
            </a:rPr>
            <a:t> </a:t>
          </a:r>
          <a:r>
            <a:rPr lang="en-US" sz="1800" b="1" kern="1200" dirty="0" err="1">
              <a:latin typeface="Arial" panose="020B0604020202020204" pitchFamily="34" charset="0"/>
              <a:cs typeface="Arial" panose="020B0604020202020204" pitchFamily="34" charset="0"/>
            </a:rPr>
            <a:t>төлбөрийн</a:t>
          </a:r>
          <a:r>
            <a:rPr lang="en-US" sz="1800" b="1" kern="1200" dirty="0">
              <a:latin typeface="Arial" panose="020B0604020202020204" pitchFamily="34" charset="0"/>
              <a:cs typeface="Arial" panose="020B0604020202020204" pitchFamily="34" charset="0"/>
            </a:rPr>
            <a:t> </a:t>
          </a:r>
          <a:r>
            <a:rPr lang="en-US" sz="1800" b="1" kern="1200" dirty="0" err="1">
              <a:latin typeface="Arial" panose="020B0604020202020204" pitchFamily="34" charset="0"/>
              <a:cs typeface="Arial" panose="020B0604020202020204" pitchFamily="34" charset="0"/>
            </a:rPr>
            <a:t>санхүүжилт</a:t>
          </a:r>
          <a:endParaRPr lang="en-US" sz="1800" b="1" kern="1200" dirty="0">
            <a:latin typeface="Arial" panose="020B0604020202020204" pitchFamily="34" charset="0"/>
            <a:cs typeface="Arial" panose="020B0604020202020204" pitchFamily="34" charset="0"/>
          </a:endParaRPr>
        </a:p>
      </dsp:txBody>
      <dsp:txXfrm rot="10800000">
        <a:off x="0" y="1088066"/>
        <a:ext cx="8947447" cy="713069"/>
      </dsp:txXfrm>
    </dsp:sp>
    <dsp:sp modelId="{AF3AEA17-431D-42E3-B1C2-48F51EBF9A80}">
      <dsp:nvSpPr>
        <dsp:cNvPr id="0" name=""/>
        <dsp:cNvSpPr/>
      </dsp:nvSpPr>
      <dsp:spPr>
        <a:xfrm rot="10800000">
          <a:off x="0" y="1351"/>
          <a:ext cx="8947447" cy="1097418"/>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mn-MN" sz="1800" b="1" kern="1200" dirty="0">
              <a:latin typeface="Arial" panose="020B0604020202020204" pitchFamily="34" charset="0"/>
              <a:cs typeface="Arial" panose="020B0604020202020204" pitchFamily="34" charset="0"/>
            </a:rPr>
            <a:t>1. Төгсөлтийн дараах сургалтын зардал</a:t>
          </a:r>
          <a:endParaRPr lang="en-US" sz="1800" b="1" kern="1200" dirty="0">
            <a:latin typeface="Arial" panose="020B0604020202020204" pitchFamily="34" charset="0"/>
            <a:cs typeface="Arial" panose="020B0604020202020204" pitchFamily="34" charset="0"/>
          </a:endParaRPr>
        </a:p>
      </dsp:txBody>
      <dsp:txXfrm rot="10800000">
        <a:off x="0" y="1351"/>
        <a:ext cx="8947447" cy="7130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608BC2-6491-4A25-9F42-82091CEBDD89}">
      <dsp:nvSpPr>
        <dsp:cNvPr id="0" name=""/>
        <dsp:cNvSpPr/>
      </dsp:nvSpPr>
      <dsp:spPr>
        <a:xfrm>
          <a:off x="0" y="0"/>
          <a:ext cx="8947447" cy="1192915"/>
        </a:xfrm>
        <a:prstGeom prst="rect">
          <a:avLst/>
        </a:prstGeom>
        <a:solidFill>
          <a:schemeClr val="accent1">
            <a:shade val="8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mn-MN" sz="2000" b="1" u="sng" kern="1200" dirty="0">
              <a:latin typeface="Arial" panose="020B0604020202020204" pitchFamily="34" charset="0"/>
              <a:cs typeface="Arial" panose="020B0604020202020204" pitchFamily="34" charset="0"/>
            </a:rPr>
            <a:t>1. Төгсөлтийн дараах сургалтын зардал</a:t>
          </a:r>
          <a:endParaRPr lang="en-US" sz="2000" b="1" u="sng" kern="1200" dirty="0">
            <a:latin typeface="Arial" panose="020B0604020202020204" pitchFamily="34" charset="0"/>
            <a:cs typeface="Arial" panose="020B0604020202020204" pitchFamily="34" charset="0"/>
          </a:endParaRPr>
        </a:p>
      </dsp:txBody>
      <dsp:txXfrm>
        <a:off x="0" y="0"/>
        <a:ext cx="8947447" cy="1192915"/>
      </dsp:txXfrm>
    </dsp:sp>
    <dsp:sp modelId="{3E6D44F4-B988-421E-BEFB-E5796A51FC3B}">
      <dsp:nvSpPr>
        <dsp:cNvPr id="0" name=""/>
        <dsp:cNvSpPr/>
      </dsp:nvSpPr>
      <dsp:spPr>
        <a:xfrm>
          <a:off x="436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u="sng" kern="1200" dirty="0">
              <a:effectLst/>
              <a:latin typeface="Arial" panose="020B0604020202020204" pitchFamily="34" charset="0"/>
              <a:ea typeface="Calibri" panose="020F0502020204030204" pitchFamily="34" charset="0"/>
              <a:cs typeface="Arial" panose="020B0604020202020204" pitchFamily="34" charset="0"/>
            </a:rPr>
            <a:t>Хууль эрх зүйн акт:</a:t>
          </a:r>
        </a:p>
        <a:p>
          <a:pPr marL="0" lvl="0" indent="0" algn="ctr" defTabSz="711200">
            <a:lnSpc>
              <a:spcPct val="90000"/>
            </a:lnSpc>
            <a:spcBef>
              <a:spcPct val="0"/>
            </a:spcBef>
            <a:spcAft>
              <a:spcPct val="35000"/>
            </a:spcAft>
            <a:buNone/>
          </a:pPr>
          <a:endParaRPr lang="mn-MN" sz="1400" u="sng"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mn-MN" sz="1400" kern="1200" dirty="0">
              <a:effectLst/>
              <a:latin typeface="Arial" panose="020B0604020202020204" pitchFamily="34" charset="0"/>
              <a:ea typeface="Calibri" panose="020F0502020204030204" pitchFamily="34" charset="0"/>
              <a:cs typeface="Arial" panose="020B0604020202020204" pitchFamily="34" charset="0"/>
            </a:rPr>
            <a:t>Эрүүл мэнд, спортын сайд, Сангийн сайдын хамтарсан</a:t>
          </a:r>
        </a:p>
        <a:p>
          <a:pPr marL="0" lvl="0" indent="0" algn="ctr" defTabSz="711200">
            <a:lnSpc>
              <a:spcPct val="90000"/>
            </a:lnSpc>
            <a:spcBef>
              <a:spcPct val="0"/>
            </a:spcBef>
            <a:spcAft>
              <a:spcPct val="35000"/>
            </a:spcAft>
            <a:buNone/>
          </a:pPr>
          <a:r>
            <a:rPr lang="mn-MN" sz="1400" kern="1200" dirty="0">
              <a:effectLst/>
              <a:latin typeface="Arial" panose="020B0604020202020204" pitchFamily="34" charset="0"/>
              <a:ea typeface="Calibri" panose="020F0502020204030204" pitchFamily="34" charset="0"/>
              <a:cs typeface="Arial" panose="020B0604020202020204" pitchFamily="34" charset="0"/>
            </a:rPr>
            <a:t> 2015 оны 3 сарын 16-ны өдрийн </a:t>
          </a:r>
        </a:p>
        <a:p>
          <a:pPr marL="0" lvl="0" indent="0" algn="ctr" defTabSz="711200">
            <a:lnSpc>
              <a:spcPct val="90000"/>
            </a:lnSpc>
            <a:spcBef>
              <a:spcPct val="0"/>
            </a:spcBef>
            <a:spcAft>
              <a:spcPct val="35000"/>
            </a:spcAft>
            <a:buNone/>
          </a:pPr>
          <a:r>
            <a:rPr lang="mn-MN" sz="1400" kern="1200" dirty="0">
              <a:effectLst/>
              <a:latin typeface="Arial" panose="020B0604020202020204" pitchFamily="34" charset="0"/>
              <a:ea typeface="Calibri" panose="020F0502020204030204" pitchFamily="34" charset="0"/>
              <a:cs typeface="Arial" panose="020B0604020202020204" pitchFamily="34" charset="0"/>
            </a:rPr>
            <a:t>“Журам батлах, зардлын жишиг төлбөрийн хэмжээг тогтоох тухай” </a:t>
          </a:r>
        </a:p>
        <a:p>
          <a:pPr marL="0" lvl="0" indent="0" algn="ctr" defTabSz="711200">
            <a:lnSpc>
              <a:spcPct val="90000"/>
            </a:lnSpc>
            <a:spcBef>
              <a:spcPct val="0"/>
            </a:spcBef>
            <a:spcAft>
              <a:spcPct val="35000"/>
            </a:spcAft>
            <a:buNone/>
          </a:pPr>
          <a:r>
            <a:rPr lang="mn-MN" sz="1400" kern="1200" dirty="0">
              <a:effectLst/>
              <a:latin typeface="Arial" panose="020B0604020202020204" pitchFamily="34" charset="0"/>
              <a:ea typeface="Calibri" panose="020F0502020204030204" pitchFamily="34" charset="0"/>
              <a:cs typeface="Arial" panose="020B0604020202020204" pitchFamily="34" charset="0"/>
            </a:rPr>
            <a:t>97/56 дугаар тушаал</a:t>
          </a:r>
          <a:endParaRPr lang="en-US" sz="1400" kern="1200" dirty="0"/>
        </a:p>
      </dsp:txBody>
      <dsp:txXfrm>
        <a:off x="4368" y="1192915"/>
        <a:ext cx="2979569" cy="2505122"/>
      </dsp:txXfrm>
    </dsp:sp>
    <dsp:sp modelId="{1B0C6356-810C-42D4-8728-F4BCF459721F}">
      <dsp:nvSpPr>
        <dsp:cNvPr id="0" name=""/>
        <dsp:cNvSpPr/>
      </dsp:nvSpPr>
      <dsp:spPr>
        <a:xfrm>
          <a:off x="298393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u="sng" kern="1200" dirty="0">
              <a:effectLst/>
              <a:latin typeface="Arial" panose="020B0604020202020204" pitchFamily="34" charset="0"/>
              <a:ea typeface="Calibri" panose="020F0502020204030204" pitchFamily="34" charset="0"/>
              <a:cs typeface="Arial" panose="020B0604020202020204" pitchFamily="34" charset="0"/>
            </a:rPr>
            <a:t>Сургалтын зардлыг санхүүжүүлэх чиглэл:</a:t>
          </a:r>
        </a:p>
        <a:p>
          <a:pPr marL="0" lvl="0" indent="0" algn="ctr" defTabSz="711200">
            <a:lnSpc>
              <a:spcPct val="90000"/>
            </a:lnSpc>
            <a:spcBef>
              <a:spcPct val="0"/>
            </a:spcBef>
            <a:spcAft>
              <a:spcPct val="35000"/>
            </a:spcAft>
            <a:buNone/>
          </a:pPr>
          <a:endParaRPr lang="mn-MN" sz="16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Үндсэн болон төрөлжсөн мэргэшил, мэргэжил дээшлүүлэх, багц цагийн богино хугацааны болон  гадаад сургалтыг санхүүжүүлэх  </a:t>
          </a:r>
        </a:p>
      </dsp:txBody>
      <dsp:txXfrm>
        <a:off x="2983938" y="1192915"/>
        <a:ext cx="2979569" cy="2505122"/>
      </dsp:txXfrm>
    </dsp:sp>
    <dsp:sp modelId="{A1EC02F2-497C-40EE-9320-557041CF8812}">
      <dsp:nvSpPr>
        <dsp:cNvPr id="0" name=""/>
        <dsp:cNvSpPr/>
      </dsp:nvSpPr>
      <dsp:spPr>
        <a:xfrm>
          <a:off x="5967877" y="1184373"/>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u="sng" kern="1200" dirty="0">
              <a:effectLst/>
              <a:latin typeface="Arial" panose="020B0604020202020204" pitchFamily="34" charset="0"/>
              <a:ea typeface="Calibri" panose="020F0502020204030204" pitchFamily="34" charset="0"/>
              <a:cs typeface="Arial" panose="020B0604020202020204" pitchFamily="34" charset="0"/>
            </a:rPr>
            <a:t>Сургалтын зардалд:</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 /Жилд 2,5 тэрбум/</a:t>
          </a:r>
        </a:p>
        <a:p>
          <a:pPr marL="0" lvl="0" indent="0" algn="ctr" defTabSz="711200">
            <a:lnSpc>
              <a:spcPct val="90000"/>
            </a:lnSpc>
            <a:spcBef>
              <a:spcPct val="0"/>
            </a:spcBef>
            <a:spcAft>
              <a:spcPct val="35000"/>
            </a:spcAft>
            <a:buNone/>
          </a:pPr>
          <a:endParaRPr lang="mn-MN" sz="16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endParaRPr lang="mn-MN" sz="8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mn-MN" sz="1600" u="sng" kern="1200" dirty="0">
              <a:effectLst/>
              <a:latin typeface="Arial" panose="020B0604020202020204" pitchFamily="34" charset="0"/>
              <a:ea typeface="Calibri" panose="020F0502020204030204" pitchFamily="34" charset="0"/>
              <a:cs typeface="Arial" panose="020B0604020202020204" pitchFamily="34" charset="0"/>
            </a:rPr>
            <a:t>Цалингийн зардалд:</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/жилд-2</a:t>
          </a:r>
          <a:r>
            <a:rPr lang="en-US" sz="1600" kern="1200" dirty="0">
              <a:effectLst/>
              <a:latin typeface="Arial" panose="020B0604020202020204" pitchFamily="34" charset="0"/>
              <a:ea typeface="Calibri" panose="020F0502020204030204" pitchFamily="34" charset="0"/>
              <a:cs typeface="Arial" panose="020B0604020202020204" pitchFamily="34" charset="0"/>
            </a:rPr>
            <a:t>0</a:t>
          </a:r>
          <a:r>
            <a:rPr lang="mn-MN" sz="1600" kern="1200" dirty="0">
              <a:effectLst/>
              <a:latin typeface="Arial" panose="020B0604020202020204" pitchFamily="34" charset="0"/>
              <a:ea typeface="Calibri" panose="020F0502020204030204" pitchFamily="34" charset="0"/>
              <a:cs typeface="Arial" panose="020B0604020202020204" pitchFamily="34" charset="0"/>
            </a:rPr>
            <a:t>,</a:t>
          </a:r>
          <a:r>
            <a:rPr lang="en-US" sz="1600" kern="1200" dirty="0">
              <a:effectLst/>
              <a:latin typeface="Arial" panose="020B0604020202020204" pitchFamily="34" charset="0"/>
              <a:ea typeface="Calibri" panose="020F0502020204030204" pitchFamily="34" charset="0"/>
              <a:cs typeface="Arial" panose="020B0604020202020204" pitchFamily="34" charset="0"/>
            </a:rPr>
            <a:t>1</a:t>
          </a:r>
          <a:r>
            <a:rPr lang="mn-MN" sz="1600" kern="1200" dirty="0">
              <a:effectLst/>
              <a:latin typeface="Arial" panose="020B0604020202020204" pitchFamily="34" charset="0"/>
              <a:ea typeface="Calibri" panose="020F0502020204030204" pitchFamily="34" charset="0"/>
              <a:cs typeface="Arial" panose="020B0604020202020204" pitchFamily="34" charset="0"/>
            </a:rPr>
            <a:t> тэрбум/</a:t>
          </a:r>
          <a:endParaRPr lang="en-US" sz="16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5967877" y="1184373"/>
        <a:ext cx="2979569" cy="2505122"/>
      </dsp:txXfrm>
    </dsp:sp>
    <dsp:sp modelId="{FA526E46-48C9-4A30-99FF-1BEC832DE954}">
      <dsp:nvSpPr>
        <dsp:cNvPr id="0" name=""/>
        <dsp:cNvSpPr/>
      </dsp:nvSpPr>
      <dsp:spPr>
        <a:xfrm>
          <a:off x="0" y="3698038"/>
          <a:ext cx="8947447" cy="278346"/>
        </a:xfrm>
        <a:prstGeom prst="rect">
          <a:avLst/>
        </a:prstGeom>
        <a:solidFill>
          <a:schemeClr val="accent1">
            <a:shade val="8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608BC2-6491-4A25-9F42-82091CEBDD89}">
      <dsp:nvSpPr>
        <dsp:cNvPr id="0" name=""/>
        <dsp:cNvSpPr/>
      </dsp:nvSpPr>
      <dsp:spPr>
        <a:xfrm>
          <a:off x="0" y="0"/>
          <a:ext cx="8947447" cy="1192915"/>
        </a:xfrm>
        <a:prstGeom prst="rect">
          <a:avLst/>
        </a:prstGeom>
        <a:solidFill>
          <a:schemeClr val="accent1">
            <a:shade val="8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mn-MN" sz="2000" b="1" u="sng" kern="1200" dirty="0">
              <a:latin typeface="Arial" panose="020B0604020202020204" pitchFamily="34" charset="0"/>
              <a:cs typeface="Arial" panose="020B0604020202020204" pitchFamily="34" charset="0"/>
            </a:rPr>
            <a:t>2.  </a:t>
          </a:r>
          <a:r>
            <a:rPr lang="en-US" sz="2000" b="1" u="sng" kern="1200" dirty="0" err="1">
              <a:latin typeface="Arial" panose="020B0604020202020204" pitchFamily="34" charset="0"/>
              <a:cs typeface="Arial" panose="020B0604020202020204" pitchFamily="34" charset="0"/>
            </a:rPr>
            <a:t>Сургалтын</a:t>
          </a:r>
          <a:r>
            <a:rPr lang="en-US" sz="2000" b="1" u="sng" kern="1200" dirty="0">
              <a:latin typeface="Arial" panose="020B0604020202020204" pitchFamily="34" charset="0"/>
              <a:cs typeface="Arial" panose="020B0604020202020204" pitchFamily="34" charset="0"/>
            </a:rPr>
            <a:t> </a:t>
          </a:r>
          <a:r>
            <a:rPr lang="en-US" sz="2000" b="1" u="sng" kern="1200" dirty="0" err="1">
              <a:latin typeface="Arial" panose="020B0604020202020204" pitchFamily="34" charset="0"/>
              <a:cs typeface="Arial" panose="020B0604020202020204" pitchFamily="34" charset="0"/>
            </a:rPr>
            <a:t>төлбөрийн</a:t>
          </a:r>
          <a:r>
            <a:rPr lang="en-US" sz="2000" b="1" u="sng" kern="1200" dirty="0">
              <a:latin typeface="Arial" panose="020B0604020202020204" pitchFamily="34" charset="0"/>
              <a:cs typeface="Arial" panose="020B0604020202020204" pitchFamily="34" charset="0"/>
            </a:rPr>
            <a:t> </a:t>
          </a:r>
          <a:r>
            <a:rPr lang="en-US" sz="2000" b="1" u="sng" kern="1200" dirty="0" err="1">
              <a:latin typeface="Arial" panose="020B0604020202020204" pitchFamily="34" charset="0"/>
              <a:cs typeface="Arial" panose="020B0604020202020204" pitchFamily="34" charset="0"/>
            </a:rPr>
            <a:t>санхүүжилт</a:t>
          </a:r>
          <a:r>
            <a:rPr lang="mn-MN" sz="2000" b="1" u="sng" kern="1200" dirty="0">
              <a:latin typeface="Arial" panose="020B0604020202020204" pitchFamily="34" charset="0"/>
              <a:cs typeface="Arial" panose="020B0604020202020204" pitchFamily="34" charset="0"/>
            </a:rPr>
            <a:t>:</a:t>
          </a:r>
          <a:endParaRPr lang="en-US" sz="2000" b="1" u="sng" kern="1200" dirty="0">
            <a:latin typeface="Arial" panose="020B0604020202020204" pitchFamily="34" charset="0"/>
            <a:cs typeface="Arial" panose="020B0604020202020204" pitchFamily="34" charset="0"/>
          </a:endParaRPr>
        </a:p>
      </dsp:txBody>
      <dsp:txXfrm>
        <a:off x="0" y="0"/>
        <a:ext cx="8947447" cy="1192915"/>
      </dsp:txXfrm>
    </dsp:sp>
    <dsp:sp modelId="{3E6D44F4-B988-421E-BEFB-E5796A51FC3B}">
      <dsp:nvSpPr>
        <dsp:cNvPr id="0" name=""/>
        <dsp:cNvSpPr/>
      </dsp:nvSpPr>
      <dsp:spPr>
        <a:xfrm>
          <a:off x="436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Сургалтын төлбөрийн хэмжээ:</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 </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1 багц цаг-16,000 төгрөг </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1 сард-64,000 төгрөг</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Улиралд-192,000 төгрөг</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Жилд-704,000 төгрөг/</a:t>
          </a:r>
          <a:endParaRPr lang="en-US" sz="1600" kern="1200" dirty="0"/>
        </a:p>
      </dsp:txBody>
      <dsp:txXfrm>
        <a:off x="4368" y="1192915"/>
        <a:ext cx="2979569" cy="2505122"/>
      </dsp:txXfrm>
    </dsp:sp>
    <dsp:sp modelId="{1B0C6356-810C-42D4-8728-F4BCF459721F}">
      <dsp:nvSpPr>
        <dsp:cNvPr id="0" name=""/>
        <dsp:cNvSpPr/>
      </dsp:nvSpPr>
      <dsp:spPr>
        <a:xfrm>
          <a:off x="298393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Тэтгэлгийн хэмжээ:</a:t>
          </a:r>
        </a:p>
        <a:p>
          <a:pPr marL="0" lvl="0" indent="0" algn="ctr" defTabSz="711200">
            <a:lnSpc>
              <a:spcPct val="90000"/>
            </a:lnSpc>
            <a:spcBef>
              <a:spcPct val="0"/>
            </a:spcBef>
            <a:spcAft>
              <a:spcPct val="35000"/>
            </a:spcAft>
            <a:buNone/>
          </a:pPr>
          <a:endParaRPr lang="mn-MN" sz="16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Хоногт-10,000 төгрөг</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1 сард-300,000 төгрөг</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Жилд-3,600,000 төгрөг</a:t>
          </a:r>
        </a:p>
      </dsp:txBody>
      <dsp:txXfrm>
        <a:off x="2983938" y="1192915"/>
        <a:ext cx="2979569" cy="2505122"/>
      </dsp:txXfrm>
    </dsp:sp>
    <dsp:sp modelId="{A1EC02F2-497C-40EE-9320-557041CF8812}">
      <dsp:nvSpPr>
        <dsp:cNvPr id="0" name=""/>
        <dsp:cNvSpPr/>
      </dsp:nvSpPr>
      <dsp:spPr>
        <a:xfrm>
          <a:off x="596350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Багц цагийн богино хугацааны сургалтын төлбөрийн жишиг:</a:t>
          </a:r>
        </a:p>
        <a:p>
          <a:pPr marL="0" lvl="0" indent="0" algn="ctr" defTabSz="711200">
            <a:lnSpc>
              <a:spcPct val="90000"/>
            </a:lnSpc>
            <a:spcBef>
              <a:spcPct val="0"/>
            </a:spcBef>
            <a:spcAft>
              <a:spcPct val="35000"/>
            </a:spcAft>
            <a:buNone/>
          </a:pPr>
          <a:endParaRPr lang="mn-MN" sz="16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60 хүртэл-12,000</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61-150 хүн-8,000</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151-ээс дээш-6,000 төгрөг</a:t>
          </a:r>
          <a:endParaRPr lang="en-US" sz="16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5963508" y="1192915"/>
        <a:ext cx="2979569" cy="2505122"/>
      </dsp:txXfrm>
    </dsp:sp>
    <dsp:sp modelId="{FA526E46-48C9-4A30-99FF-1BEC832DE954}">
      <dsp:nvSpPr>
        <dsp:cNvPr id="0" name=""/>
        <dsp:cNvSpPr/>
      </dsp:nvSpPr>
      <dsp:spPr>
        <a:xfrm>
          <a:off x="0" y="3698038"/>
          <a:ext cx="8947447" cy="278346"/>
        </a:xfrm>
        <a:prstGeom prst="rect">
          <a:avLst/>
        </a:prstGeom>
        <a:solidFill>
          <a:schemeClr val="accent1">
            <a:shade val="8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608BC2-6491-4A25-9F42-82091CEBDD89}">
      <dsp:nvSpPr>
        <dsp:cNvPr id="0" name=""/>
        <dsp:cNvSpPr/>
      </dsp:nvSpPr>
      <dsp:spPr>
        <a:xfrm>
          <a:off x="0" y="0"/>
          <a:ext cx="8947447" cy="1192915"/>
        </a:xfrm>
        <a:prstGeom prst="rect">
          <a:avLst/>
        </a:prstGeom>
        <a:solidFill>
          <a:schemeClr val="accent1">
            <a:shade val="8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mn-MN" sz="2000" b="1" u="sng" kern="1200" dirty="0">
              <a:latin typeface="Arial" panose="020B0604020202020204" pitchFamily="34" charset="0"/>
              <a:cs typeface="Arial" panose="020B0604020202020204" pitchFamily="34" charset="0"/>
            </a:rPr>
            <a:t>3.  Цалингийн зардлын санхүүжилт</a:t>
          </a:r>
          <a:endParaRPr lang="en-US" sz="2000" b="1" u="sng" kern="1200" dirty="0">
            <a:latin typeface="Arial" panose="020B0604020202020204" pitchFamily="34" charset="0"/>
            <a:cs typeface="Arial" panose="020B0604020202020204" pitchFamily="34" charset="0"/>
          </a:endParaRPr>
        </a:p>
      </dsp:txBody>
      <dsp:txXfrm>
        <a:off x="0" y="0"/>
        <a:ext cx="8947447" cy="1192915"/>
      </dsp:txXfrm>
    </dsp:sp>
    <dsp:sp modelId="{3E6D44F4-B988-421E-BEFB-E5796A51FC3B}">
      <dsp:nvSpPr>
        <dsp:cNvPr id="0" name=""/>
        <dsp:cNvSpPr/>
      </dsp:nvSpPr>
      <dsp:spPr>
        <a:xfrm>
          <a:off x="436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kern="1200" dirty="0">
              <a:latin typeface="Arial" panose="020B0604020202020204" pitchFamily="34" charset="0"/>
              <a:ea typeface="Calibri" panose="020F0502020204030204" pitchFamily="34" charset="0"/>
              <a:cs typeface="Arial" panose="020B0604020202020204" pitchFamily="34" charset="0"/>
            </a:rPr>
            <a:t>Засгийн газрын 2024 оны 03 дугаар сарын 27-ны өдрийн 128 дугаар тогтоолын 6 дугаар хавсралтаар баталсан Эрүүл мэндийн салбарын төрийн үйлчилгээний албан тушаалын цалингийн хэмжээгээр</a:t>
          </a:r>
        </a:p>
      </dsp:txBody>
      <dsp:txXfrm>
        <a:off x="4368" y="1192915"/>
        <a:ext cx="2979569" cy="2505122"/>
      </dsp:txXfrm>
    </dsp:sp>
    <dsp:sp modelId="{1B0C6356-810C-42D4-8728-F4BCF459721F}">
      <dsp:nvSpPr>
        <dsp:cNvPr id="0" name=""/>
        <dsp:cNvSpPr/>
      </dsp:nvSpPr>
      <dsp:spPr>
        <a:xfrm>
          <a:off x="298393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kern="1200" dirty="0">
              <a:latin typeface="Arial" panose="020B0604020202020204" pitchFamily="34" charset="0"/>
              <a:ea typeface="Calibri" panose="020F0502020204030204" pitchFamily="34" charset="0"/>
              <a:cs typeface="Arial" panose="020B0604020202020204" pitchFamily="34" charset="0"/>
            </a:rPr>
            <a:t>Үндсэн цалин буюу албан тушаалын цалин:</a:t>
          </a:r>
        </a:p>
        <a:p>
          <a:pPr marL="0" lvl="0" indent="0" algn="ctr" defTabSz="711200">
            <a:lnSpc>
              <a:spcPct val="90000"/>
            </a:lnSpc>
            <a:spcBef>
              <a:spcPct val="0"/>
            </a:spcBef>
            <a:spcAft>
              <a:spcPct val="35000"/>
            </a:spcAft>
            <a:buNone/>
          </a:pPr>
          <a:r>
            <a:rPr lang="mn-MN" sz="1600" kern="1200" dirty="0">
              <a:latin typeface="Arial" panose="020B0604020202020204" pitchFamily="34" charset="0"/>
              <a:ea typeface="Calibri" panose="020F0502020204030204" pitchFamily="34" charset="0"/>
              <a:cs typeface="Arial" panose="020B0604020202020204" pitchFamily="34" charset="0"/>
            </a:rPr>
            <a:t>Резидент эмч-ТҮЭМ-4.</a:t>
          </a:r>
          <a:endParaRPr lang="mn-MN" sz="16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en-US" sz="1600" kern="1200" dirty="0">
              <a:effectLst/>
              <a:latin typeface="Arial" panose="020B0604020202020204" pitchFamily="34" charset="0"/>
              <a:ea typeface="Calibri" panose="020F0502020204030204" pitchFamily="34" charset="0"/>
              <a:cs typeface="Arial" panose="020B0604020202020204" pitchFamily="34" charset="0"/>
            </a:rPr>
            <a:t>1</a:t>
          </a:r>
          <a:r>
            <a:rPr lang="mn-MN" sz="1600" kern="1200" dirty="0">
              <a:effectLst/>
              <a:latin typeface="Arial" panose="020B0604020202020204" pitchFamily="34" charset="0"/>
              <a:ea typeface="Calibri" panose="020F0502020204030204" pitchFamily="34" charset="0"/>
              <a:cs typeface="Arial" panose="020B0604020202020204" pitchFamily="34" charset="0"/>
            </a:rPr>
            <a:t> резидент эмчид:</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Сард-914,000 төгрөг</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Жилд-10,968,000 төгрөг</a:t>
          </a:r>
        </a:p>
      </dsp:txBody>
      <dsp:txXfrm>
        <a:off x="2983938" y="1192915"/>
        <a:ext cx="2979569" cy="2505122"/>
      </dsp:txXfrm>
    </dsp:sp>
    <dsp:sp modelId="{A1EC02F2-497C-40EE-9320-557041CF8812}">
      <dsp:nvSpPr>
        <dsp:cNvPr id="0" name=""/>
        <dsp:cNvSpPr/>
      </dsp:nvSpPr>
      <dsp:spPr>
        <a:xfrm>
          <a:off x="5963508" y="1192915"/>
          <a:ext cx="2979569" cy="250512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mn-MN" sz="1600" kern="1200" dirty="0">
              <a:latin typeface="Arial" panose="020B0604020202020204" pitchFamily="34" charset="0"/>
              <a:ea typeface="Calibri" panose="020F0502020204030204" pitchFamily="34" charset="0"/>
              <a:cs typeface="Arial" panose="020B0604020202020204" pitchFamily="34" charset="0"/>
            </a:rPr>
            <a:t>Н</a:t>
          </a:r>
          <a:r>
            <a:rPr lang="mn-MN" sz="1600" kern="1200" dirty="0">
              <a:effectLst/>
              <a:latin typeface="Arial" panose="020B0604020202020204" pitchFamily="34" charset="0"/>
              <a:ea typeface="Calibri" panose="020F0502020204030204" pitchFamily="34" charset="0"/>
              <a:cs typeface="Arial" panose="020B0604020202020204" pitchFamily="34" charset="0"/>
            </a:rPr>
            <a:t>ийгмийн даатгалын шимтгэл:</a:t>
          </a:r>
        </a:p>
        <a:p>
          <a:pPr marL="0" lvl="0" indent="0" algn="ctr" defTabSz="711200">
            <a:lnSpc>
              <a:spcPct val="90000"/>
            </a:lnSpc>
            <a:spcBef>
              <a:spcPct val="0"/>
            </a:spcBef>
            <a:spcAft>
              <a:spcPct val="35000"/>
            </a:spcAft>
            <a:buNone/>
          </a:pPr>
          <a:endParaRPr lang="mn-MN" sz="800" kern="1200" dirty="0">
            <a:effectLst/>
            <a:latin typeface="Arial" panose="020B0604020202020204" pitchFamily="34" charset="0"/>
            <a:ea typeface="Calibri" panose="020F0502020204030204" pitchFamily="34" charset="0"/>
            <a:cs typeface="Arial" panose="020B0604020202020204" pitchFamily="34" charset="0"/>
          </a:endParaRP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 /Ажил олгогчоос төлөх/ </a:t>
          </a:r>
        </a:p>
        <a:p>
          <a:pPr marL="0" lvl="0" indent="0" algn="ctr" defTabSz="711200">
            <a:lnSpc>
              <a:spcPct val="90000"/>
            </a:lnSpc>
            <a:spcBef>
              <a:spcPct val="0"/>
            </a:spcBef>
            <a:spcAft>
              <a:spcPct val="35000"/>
            </a:spcAft>
            <a:buNone/>
          </a:pPr>
          <a:r>
            <a:rPr lang="mn-MN" sz="1600" kern="1200" dirty="0">
              <a:effectLst/>
              <a:latin typeface="Arial" panose="020B0604020202020204" pitchFamily="34" charset="0"/>
              <a:ea typeface="Calibri" panose="020F0502020204030204" pitchFamily="34" charset="0"/>
              <a:cs typeface="Arial" panose="020B0604020202020204" pitchFamily="34" charset="0"/>
            </a:rPr>
            <a:t>12,5% </a:t>
          </a:r>
          <a:endParaRPr lang="en-US" sz="16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5963508" y="1192915"/>
        <a:ext cx="2979569" cy="2505122"/>
      </dsp:txXfrm>
    </dsp:sp>
    <dsp:sp modelId="{FA526E46-48C9-4A30-99FF-1BEC832DE954}">
      <dsp:nvSpPr>
        <dsp:cNvPr id="0" name=""/>
        <dsp:cNvSpPr/>
      </dsp:nvSpPr>
      <dsp:spPr>
        <a:xfrm>
          <a:off x="0" y="3698038"/>
          <a:ext cx="8947447" cy="278346"/>
        </a:xfrm>
        <a:prstGeom prst="rect">
          <a:avLst/>
        </a:prstGeom>
        <a:solidFill>
          <a:schemeClr val="accent1">
            <a:shade val="80000"/>
            <a:hueOff val="0"/>
            <a:satOff val="0"/>
            <a:lumOff val="0"/>
            <a:alphaOff val="0"/>
          </a:schemeClr>
        </a:solidFill>
        <a:ln>
          <a:noFill/>
        </a:ln>
        <a:effectLst/>
        <a:scene3d>
          <a:camera prst="orthographicFront"/>
          <a:lightRig rig="threePt" dir="t">
            <a:rot lat="0" lon="0" rev="7500000"/>
          </a:lightRig>
        </a:scene3d>
        <a:sp3d prstMaterial="plastic">
          <a:bevelT w="127000" h="25400" prst="relaxedInset"/>
          <a:bevelB w="88900" h="121750" prst="angle"/>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E31AD-B62A-4CFE-8955-C39E98DE5C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353E5C-9489-4E5F-89DB-32D7C1A705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7BB050-B1A2-4D50-A639-8CE13AFE5AF7}"/>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5" name="Footer Placeholder 4">
            <a:extLst>
              <a:ext uri="{FF2B5EF4-FFF2-40B4-BE49-F238E27FC236}">
                <a16:creationId xmlns:a16="http://schemas.microsoft.com/office/drawing/2014/main" id="{D315A12A-EF3C-4155-B7AE-81617C27E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2EC2BD-94C5-4943-A7C9-C0CA05D18436}"/>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2506635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9CB09-AFE2-4143-8961-17C68DE1FB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C395D4-0995-43EC-9CDB-B70DC3034D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FCB840-C826-4E2C-95CD-5FB45811527A}"/>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5" name="Footer Placeholder 4">
            <a:extLst>
              <a:ext uri="{FF2B5EF4-FFF2-40B4-BE49-F238E27FC236}">
                <a16:creationId xmlns:a16="http://schemas.microsoft.com/office/drawing/2014/main" id="{FEC46401-7ACA-4053-8E1F-9FEE1B34C3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4D79DF-8DA2-4DF4-8FBE-BF2A4C4243C0}"/>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828023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7E0BE7-175D-4D6F-A79D-4BD002D6EB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498DED-4ABC-4FA1-AB5F-FF3F8E2003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E10FD7-718C-4C99-8E7D-A9EFE14264DD}"/>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5" name="Footer Placeholder 4">
            <a:extLst>
              <a:ext uri="{FF2B5EF4-FFF2-40B4-BE49-F238E27FC236}">
                <a16:creationId xmlns:a16="http://schemas.microsoft.com/office/drawing/2014/main" id="{BB9FEE5B-26F6-4542-923A-F43208821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D95527-F064-4F95-8A10-13B927D641E0}"/>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26777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BFC-1597-4006-B322-7017B55A86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16E5BF-4A09-454B-BD1B-C27287D203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098E80-76AC-4350-BBBE-06B0A52C44C0}"/>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5" name="Footer Placeholder 4">
            <a:extLst>
              <a:ext uri="{FF2B5EF4-FFF2-40B4-BE49-F238E27FC236}">
                <a16:creationId xmlns:a16="http://schemas.microsoft.com/office/drawing/2014/main" id="{C1FC80B3-332F-461D-9279-4AEAE4448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9A217-EA0C-42E2-A6B5-460D0502FA18}"/>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57728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205C2-71B9-499C-AC68-39BBE7489F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438B2D-F604-4FF4-965D-B694EF9CA5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514FEC-1B18-4676-9182-FDA5A23FB56A}"/>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5" name="Footer Placeholder 4">
            <a:extLst>
              <a:ext uri="{FF2B5EF4-FFF2-40B4-BE49-F238E27FC236}">
                <a16:creationId xmlns:a16="http://schemas.microsoft.com/office/drawing/2014/main" id="{8F4B6678-15CA-4ABE-9E26-84A8BBF7CB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6E43A1-59CF-48C7-87BA-C5A460122156}"/>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3244168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0A51E-B6E7-45CF-AD7B-41C24F0FC1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28B06A-5733-4E15-8C0A-BADBEF2136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83F024-6772-48FE-904B-80C5C587E4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18EA3-CF61-43B8-A7EB-B2BD92B40F04}"/>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6" name="Footer Placeholder 5">
            <a:extLst>
              <a:ext uri="{FF2B5EF4-FFF2-40B4-BE49-F238E27FC236}">
                <a16:creationId xmlns:a16="http://schemas.microsoft.com/office/drawing/2014/main" id="{F168898F-231D-4CFF-9365-9352D2AD44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BFB923-5AA6-4D93-81C9-5116AC5645DE}"/>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4017666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6AC61-8984-4A05-8E85-1A023F4817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0950DB-ACC9-432E-92CD-F8D43D0B2D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DF956A-E41B-4C16-A9E1-DB9F235DB5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DDF8D7-AD5F-4B08-8059-12CD189DE4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9826C8-8A29-4295-A78A-6717A473EE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6763EF-6294-44CF-B208-684E62B4A6A3}"/>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8" name="Footer Placeholder 7">
            <a:extLst>
              <a:ext uri="{FF2B5EF4-FFF2-40B4-BE49-F238E27FC236}">
                <a16:creationId xmlns:a16="http://schemas.microsoft.com/office/drawing/2014/main" id="{CC7EC253-A933-43E2-B015-61E5D899F2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891B47-160D-4F2E-BCEC-E8D2E9A65457}"/>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311463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81377-5467-44A7-805D-96A333F113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3EEC0B-F917-45D7-AD2A-B8D8ECA738E4}"/>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4" name="Footer Placeholder 3">
            <a:extLst>
              <a:ext uri="{FF2B5EF4-FFF2-40B4-BE49-F238E27FC236}">
                <a16:creationId xmlns:a16="http://schemas.microsoft.com/office/drawing/2014/main" id="{66BF0E7F-53D5-4540-AF79-D7E88374F2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C1EC2D-177A-4E1E-829B-787D803789EF}"/>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1632390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CF6746-881F-42A7-B471-C94C203D45DB}"/>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3" name="Footer Placeholder 2">
            <a:extLst>
              <a:ext uri="{FF2B5EF4-FFF2-40B4-BE49-F238E27FC236}">
                <a16:creationId xmlns:a16="http://schemas.microsoft.com/office/drawing/2014/main" id="{B8E2DD33-1913-495D-AE07-C665354CA6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8BF55C-9540-4929-A7EF-51CD61EF7E82}"/>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2810282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BD547-88EE-4EB6-B59A-2C148900F7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F6A936-CC28-4ACE-9949-B5B435691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C174A1-4F72-4B75-BCBE-5567BE92B9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34FA37-DCFE-4DAC-8196-85AD80C69BB8}"/>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6" name="Footer Placeholder 5">
            <a:extLst>
              <a:ext uri="{FF2B5EF4-FFF2-40B4-BE49-F238E27FC236}">
                <a16:creationId xmlns:a16="http://schemas.microsoft.com/office/drawing/2014/main" id="{930A09DB-EC05-43EB-A91E-ED5C055B4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88675-2A25-4CBB-BF55-0AE39ED90687}"/>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1062779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ED057-4F36-491A-8C1F-42292D2F4C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A26D4C-E1D1-4F78-8B1D-B90856F368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E82281-D699-4B52-B43E-4BA52FA8B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C8B727-5B0D-4C75-BCCC-AC4AA07376E3}"/>
              </a:ext>
            </a:extLst>
          </p:cNvPr>
          <p:cNvSpPr>
            <a:spLocks noGrp="1"/>
          </p:cNvSpPr>
          <p:nvPr>
            <p:ph type="dt" sz="half" idx="10"/>
          </p:nvPr>
        </p:nvSpPr>
        <p:spPr/>
        <p:txBody>
          <a:bodyPr/>
          <a:lstStyle/>
          <a:p>
            <a:fld id="{42A19D70-6176-4AF9-8AD1-28B1E1A45B7D}" type="datetimeFigureOut">
              <a:rPr lang="en-US" smtClean="0"/>
              <a:t>9/24/2024</a:t>
            </a:fld>
            <a:endParaRPr lang="en-US"/>
          </a:p>
        </p:txBody>
      </p:sp>
      <p:sp>
        <p:nvSpPr>
          <p:cNvPr id="6" name="Footer Placeholder 5">
            <a:extLst>
              <a:ext uri="{FF2B5EF4-FFF2-40B4-BE49-F238E27FC236}">
                <a16:creationId xmlns:a16="http://schemas.microsoft.com/office/drawing/2014/main" id="{2486F300-80ED-4956-A60D-C14F14E374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A899EB-568F-401F-82B0-2B5B0513E11F}"/>
              </a:ext>
            </a:extLst>
          </p:cNvPr>
          <p:cNvSpPr>
            <a:spLocks noGrp="1"/>
          </p:cNvSpPr>
          <p:nvPr>
            <p:ph type="sldNum" sz="quarter" idx="12"/>
          </p:nvPr>
        </p:nvSpPr>
        <p:spPr/>
        <p:txBody>
          <a:bodyPr/>
          <a:lstStyle/>
          <a:p>
            <a:fld id="{C2C592D4-16DB-4CCF-B74A-D1066E487A7E}" type="slidenum">
              <a:rPr lang="en-US" smtClean="0"/>
              <a:t>‹#›</a:t>
            </a:fld>
            <a:endParaRPr lang="en-US"/>
          </a:p>
        </p:txBody>
      </p:sp>
    </p:spTree>
    <p:extLst>
      <p:ext uri="{BB962C8B-B14F-4D97-AF65-F5344CB8AC3E}">
        <p14:creationId xmlns:p14="http://schemas.microsoft.com/office/powerpoint/2010/main" val="152759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45B02-CE90-4BCF-AB59-7607AE7C4B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1430B3-19AE-4EAC-B5FB-2D6BD500B2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5BDF8-AC33-42DF-8482-648ED6CC27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19D70-6176-4AF9-8AD1-28B1E1A45B7D}" type="datetimeFigureOut">
              <a:rPr lang="en-US" smtClean="0"/>
              <a:t>9/24/2024</a:t>
            </a:fld>
            <a:endParaRPr lang="en-US"/>
          </a:p>
        </p:txBody>
      </p:sp>
      <p:sp>
        <p:nvSpPr>
          <p:cNvPr id="5" name="Footer Placeholder 4">
            <a:extLst>
              <a:ext uri="{FF2B5EF4-FFF2-40B4-BE49-F238E27FC236}">
                <a16:creationId xmlns:a16="http://schemas.microsoft.com/office/drawing/2014/main" id="{1F4CDAA5-1C27-455F-BDD1-3953F18C6C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7DB7B0-DCCC-4DC4-AE4D-0D124663D9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592D4-16DB-4CCF-B74A-D1066E487A7E}" type="slidenum">
              <a:rPr lang="en-US" smtClean="0"/>
              <a:t>‹#›</a:t>
            </a:fld>
            <a:endParaRPr lang="en-US"/>
          </a:p>
        </p:txBody>
      </p:sp>
    </p:spTree>
    <p:extLst>
      <p:ext uri="{BB962C8B-B14F-4D97-AF65-F5344CB8AC3E}">
        <p14:creationId xmlns:p14="http://schemas.microsoft.com/office/powerpoint/2010/main" val="730063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g"/><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jp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5.jp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EDF8FFB-FEEB-473F-ABBA-223813578F89}"/>
              </a:ext>
            </a:extLst>
          </p:cNvPr>
          <p:cNvSpPr>
            <a:spLocks noGrp="1"/>
          </p:cNvSpPr>
          <p:nvPr>
            <p:ph type="subTitle" idx="1"/>
          </p:nvPr>
        </p:nvSpPr>
        <p:spPr>
          <a:xfrm>
            <a:off x="1873463" y="2376043"/>
            <a:ext cx="8969306" cy="2292619"/>
          </a:xfrm>
        </p:spPr>
        <p:txBody>
          <a:bodyPr>
            <a:noAutofit/>
          </a:bodyPr>
          <a:lstStyle/>
          <a:p>
            <a:pPr>
              <a:lnSpc>
                <a:spcPct val="100000"/>
              </a:lnSpc>
            </a:pPr>
            <a:r>
              <a:rPr lang="mn-MN" b="1" dirty="0">
                <a:solidFill>
                  <a:srgbClr val="002060"/>
                </a:solidFill>
                <a:latin typeface="Arial" panose="020B0604020202020204" pitchFamily="34" charset="0"/>
                <a:cs typeface="Arial" panose="020B0604020202020204" pitchFamily="34" charset="0"/>
              </a:rPr>
              <a:t>ТӨГСӨЛТИЙН ДАРААХ СУРГАЛТЫН САНХҮҮЖИЛТ,  </a:t>
            </a:r>
          </a:p>
          <a:p>
            <a:pPr>
              <a:lnSpc>
                <a:spcPct val="100000"/>
              </a:lnSpc>
            </a:pPr>
            <a:r>
              <a:rPr lang="mn-MN" b="1" dirty="0">
                <a:solidFill>
                  <a:srgbClr val="002060"/>
                </a:solidFill>
                <a:latin typeface="Arial" panose="020B0604020202020204" pitchFamily="34" charset="0"/>
                <a:cs typeface="Arial" panose="020B0604020202020204" pitchFamily="34" charset="0"/>
              </a:rPr>
              <a:t>АНХААРАХ АСУУДЛУУД.</a:t>
            </a:r>
          </a:p>
        </p:txBody>
      </p:sp>
      <p:pic>
        <p:nvPicPr>
          <p:cNvPr id="4" name="Picture 3">
            <a:extLst>
              <a:ext uri="{FF2B5EF4-FFF2-40B4-BE49-F238E27FC236}">
                <a16:creationId xmlns:a16="http://schemas.microsoft.com/office/drawing/2014/main" id="{F8476D01-9874-A549-B9F6-C4862E21C1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527" y="216655"/>
            <a:ext cx="598947" cy="684511"/>
          </a:xfrm>
          <a:prstGeom prst="rect">
            <a:avLst/>
          </a:prstGeom>
        </p:spPr>
      </p:pic>
      <p:sp>
        <p:nvSpPr>
          <p:cNvPr id="2" name="TextBox 1">
            <a:extLst>
              <a:ext uri="{FF2B5EF4-FFF2-40B4-BE49-F238E27FC236}">
                <a16:creationId xmlns:a16="http://schemas.microsoft.com/office/drawing/2014/main" id="{FA1A8349-73B6-335D-A490-5E0E8606F997}"/>
              </a:ext>
            </a:extLst>
          </p:cNvPr>
          <p:cNvSpPr txBox="1"/>
          <p:nvPr/>
        </p:nvSpPr>
        <p:spPr>
          <a:xfrm>
            <a:off x="4252870" y="5763331"/>
            <a:ext cx="4210493" cy="923330"/>
          </a:xfrm>
          <a:prstGeom prst="rect">
            <a:avLst/>
          </a:prstGeom>
          <a:noFill/>
        </p:spPr>
        <p:txBody>
          <a:bodyPr wrap="square" rtlCol="0">
            <a:spAutoFit/>
          </a:bodyPr>
          <a:lstStyle/>
          <a:p>
            <a:pPr algn="ctr"/>
            <a:endParaRPr lang="mn-MN" dirty="0">
              <a:solidFill>
                <a:schemeClr val="accent1">
                  <a:lumMod val="75000"/>
                </a:schemeClr>
              </a:solidFill>
              <a:latin typeface="Arial" panose="020B0604020202020204" pitchFamily="34" charset="0"/>
              <a:cs typeface="Arial" panose="020B0604020202020204" pitchFamily="34" charset="0"/>
            </a:endParaRPr>
          </a:p>
          <a:p>
            <a:pPr algn="ctr"/>
            <a:r>
              <a:rPr lang="mn-MN" dirty="0">
                <a:solidFill>
                  <a:schemeClr val="accent1">
                    <a:lumMod val="75000"/>
                  </a:schemeClr>
                </a:solidFill>
                <a:latin typeface="Arial" panose="020B0604020202020204" pitchFamily="34" charset="0"/>
                <a:cs typeface="Arial" panose="020B0604020202020204" pitchFamily="34" charset="0"/>
              </a:rPr>
              <a:t>Улаанбаатар хот</a:t>
            </a:r>
          </a:p>
          <a:p>
            <a:pPr algn="ctr"/>
            <a:r>
              <a:rPr lang="mn-MN" dirty="0">
                <a:solidFill>
                  <a:schemeClr val="accent1">
                    <a:lumMod val="75000"/>
                  </a:schemeClr>
                </a:solidFill>
                <a:latin typeface="Arial" panose="020B0604020202020204" pitchFamily="34" charset="0"/>
                <a:cs typeface="Arial" panose="020B0604020202020204" pitchFamily="34" charset="0"/>
              </a:rPr>
              <a:t>2024 он </a:t>
            </a:r>
            <a:endParaRPr lang="en-US" dirty="0">
              <a:solidFill>
                <a:schemeClr val="accent1">
                  <a:lumMod val="75000"/>
                </a:schemeClr>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ACA95873-0B79-0383-1C14-53286699F6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867" y="-38643"/>
            <a:ext cx="2285133" cy="1987753"/>
          </a:xfrm>
          <a:prstGeom prst="rect">
            <a:avLst/>
          </a:prstGeom>
        </p:spPr>
      </p:pic>
      <p:pic>
        <p:nvPicPr>
          <p:cNvPr id="11" name="Picture 10">
            <a:extLst>
              <a:ext uri="{FF2B5EF4-FFF2-40B4-BE49-F238E27FC236}">
                <a16:creationId xmlns:a16="http://schemas.microsoft.com/office/drawing/2014/main" id="{D764D78D-378A-FA61-CB8C-446BC62783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0145119" y="4811119"/>
            <a:ext cx="2189338" cy="1904424"/>
          </a:xfrm>
          <a:prstGeom prst="rect">
            <a:avLst/>
          </a:prstGeom>
        </p:spPr>
      </p:pic>
      <p:pic>
        <p:nvPicPr>
          <p:cNvPr id="13" name="Picture 12">
            <a:extLst>
              <a:ext uri="{FF2B5EF4-FFF2-40B4-BE49-F238E27FC236}">
                <a16:creationId xmlns:a16="http://schemas.microsoft.com/office/drawing/2014/main" id="{F0CD5112-F366-9335-EC21-28CD637528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35212" y="4776032"/>
            <a:ext cx="2393444" cy="2081968"/>
          </a:xfrm>
          <a:prstGeom prst="rect">
            <a:avLst/>
          </a:prstGeom>
        </p:spPr>
      </p:pic>
      <p:pic>
        <p:nvPicPr>
          <p:cNvPr id="15" name="Picture 14">
            <a:extLst>
              <a:ext uri="{FF2B5EF4-FFF2-40B4-BE49-F238E27FC236}">
                <a16:creationId xmlns:a16="http://schemas.microsoft.com/office/drawing/2014/main" id="{C4962663-3BBF-9117-15E0-0018F14940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49177" y="142712"/>
            <a:ext cx="2292618" cy="1994263"/>
          </a:xfrm>
          <a:prstGeom prst="rect">
            <a:avLst/>
          </a:prstGeom>
        </p:spPr>
      </p:pic>
      <p:pic>
        <p:nvPicPr>
          <p:cNvPr id="1028" name="Picture 4" descr="Эрүүл мэндийн яам - Монгол улсын засгийн газар">
            <a:extLst>
              <a:ext uri="{FF2B5EF4-FFF2-40B4-BE49-F238E27FC236}">
                <a16:creationId xmlns:a16="http://schemas.microsoft.com/office/drawing/2014/main" id="{1C481BDE-4F60-40D0-AB4B-337F8FE3CC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39" y="253294"/>
            <a:ext cx="1498636" cy="65838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D827A205-CA4F-4E00-9CD0-1E2BAB56158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05727" y="227168"/>
            <a:ext cx="838200" cy="68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1805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sp>
        <p:nvSpPr>
          <p:cNvPr id="6" name="TextBox 5">
            <a:extLst>
              <a:ext uri="{FF2B5EF4-FFF2-40B4-BE49-F238E27FC236}">
                <a16:creationId xmlns:a16="http://schemas.microsoft.com/office/drawing/2014/main" id="{85D15B28-1786-4B6A-F5E8-193BB0E16E51}"/>
              </a:ext>
            </a:extLst>
          </p:cNvPr>
          <p:cNvSpPr txBox="1"/>
          <p:nvPr/>
        </p:nvSpPr>
        <p:spPr>
          <a:xfrm>
            <a:off x="1706947" y="1244231"/>
            <a:ext cx="8947447" cy="4731936"/>
          </a:xfrm>
          <a:prstGeom prst="rect">
            <a:avLst/>
          </a:prstGeom>
          <a:noFill/>
        </p:spPr>
        <p:txBody>
          <a:bodyPr wrap="square">
            <a:spAutoFit/>
          </a:bodyPr>
          <a:lstStyle/>
          <a:p>
            <a:pPr marR="0">
              <a:lnSpc>
                <a:spcPct val="107000"/>
              </a:lnSpc>
              <a:spcBef>
                <a:spcPts val="0"/>
              </a:spcBef>
              <a:spcAft>
                <a:spcPts val="800"/>
              </a:spcAft>
            </a:pPr>
            <a:r>
              <a:rPr lang="mn-MN" b="1" kern="100" dirty="0">
                <a:latin typeface="Arial" panose="020B0604020202020204" pitchFamily="34" charset="0"/>
                <a:ea typeface="Calibri" panose="020F0502020204030204" pitchFamily="34" charset="0"/>
                <a:cs typeface="Arial" panose="020B0604020202020204" pitchFamily="34" charset="0"/>
              </a:rPr>
              <a:t>Тэтгэлэг олгоход үндэслэх баримт бичиг: </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Улсын төсвийн санхүүжилтээр суралцагчдын нэрсийг баталсан шийдвэр</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Төгсөлтийн дараах сургалтыг зохион байгуулж буй байгууллагаас тухайн суралцагчид тэтгэлэг олгох шалгуурыг хангасан тухай нотлох баримтуудыг үндэслэн журмаар батлагдсан хувь хэмжээний дагуу тэтгэлэг олгох үйл ажиллагааг ЭМХТ-өөс сар бүрийн 25-ны дотор зохион байгуулна. /Нотлох баримтад журмын гуравдугаар хавсралтын шалгуурт заасан сургалтын ирц, сурлагын амжилт, сард 1-ээс доошгүй жижүүр эмчээр ажилласан эсэх, харилцаа хандлага ёс зүй зэргийг үнэлсэн сургалт эрхэлсэн дарга түүнтэй адилтгах албан тушаалтан хариуцсан багшийн тодорхойлолт болон өгсөн үнэлгээг үндэслэл болгоно. Жижүүр эмчээр ажиллах шаардлагагүй мэргэжлээр суралцагчид бусад судалгааны ажил, мэдээлэл, сургалт, сурталчилгаа хийхэд оролцсон оролцоог тооцно.</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3 сараас дээш хугацааны төгсөлтийн дараах сургалтанд суралцагчдын 90 хүртэлх хоногийн албан тушаалын цалинг үндсэн байгууллага олгоно. Энэ хугацаанд тэтгэлэг давхцуулан олгохгүй.</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Суралцагчийн сургалтанд анх ирэх, төгсөөд очих замын замын зардлыг захиалагч эрүүл мэндийн байгууллага нь хариуцна.</a:t>
            </a:r>
          </a:p>
        </p:txBody>
      </p:sp>
    </p:spTree>
    <p:extLst>
      <p:ext uri="{BB962C8B-B14F-4D97-AF65-F5344CB8AC3E}">
        <p14:creationId xmlns:p14="http://schemas.microsoft.com/office/powerpoint/2010/main" val="180184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EDF8FFB-FEEB-473F-ABBA-223813578F89}"/>
              </a:ext>
            </a:extLst>
          </p:cNvPr>
          <p:cNvSpPr>
            <a:spLocks noGrp="1"/>
          </p:cNvSpPr>
          <p:nvPr>
            <p:ph type="subTitle" idx="1"/>
          </p:nvPr>
        </p:nvSpPr>
        <p:spPr>
          <a:xfrm>
            <a:off x="1611347" y="2562655"/>
            <a:ext cx="8969306" cy="2292619"/>
          </a:xfrm>
        </p:spPr>
        <p:txBody>
          <a:bodyPr>
            <a:noAutofit/>
          </a:bodyPr>
          <a:lstStyle/>
          <a:p>
            <a:pPr>
              <a:lnSpc>
                <a:spcPct val="100000"/>
              </a:lnSpc>
            </a:pPr>
            <a:r>
              <a:rPr lang="mn-MN" sz="4000" b="1" dirty="0">
                <a:solidFill>
                  <a:srgbClr val="002060"/>
                </a:solidFill>
                <a:latin typeface="Arial" panose="020B0604020202020204" pitchFamily="34" charset="0"/>
                <a:cs typeface="Arial" panose="020B0604020202020204" pitchFamily="34" charset="0"/>
              </a:rPr>
              <a:t>АНХААРАЛ ТАВЬСАНД БАЯРЛАЛАА.</a:t>
            </a:r>
          </a:p>
        </p:txBody>
      </p:sp>
      <p:pic>
        <p:nvPicPr>
          <p:cNvPr id="4" name="Picture 3">
            <a:extLst>
              <a:ext uri="{FF2B5EF4-FFF2-40B4-BE49-F238E27FC236}">
                <a16:creationId xmlns:a16="http://schemas.microsoft.com/office/drawing/2014/main" id="{F8476D01-9874-A549-B9F6-C4862E21C1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527" y="216655"/>
            <a:ext cx="598947" cy="684511"/>
          </a:xfrm>
          <a:prstGeom prst="rect">
            <a:avLst/>
          </a:prstGeom>
        </p:spPr>
      </p:pic>
      <p:pic>
        <p:nvPicPr>
          <p:cNvPr id="9" name="Picture 8">
            <a:extLst>
              <a:ext uri="{FF2B5EF4-FFF2-40B4-BE49-F238E27FC236}">
                <a16:creationId xmlns:a16="http://schemas.microsoft.com/office/drawing/2014/main" id="{ACA95873-0B79-0383-1C14-53286699F6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867" y="-38643"/>
            <a:ext cx="2285133" cy="1987753"/>
          </a:xfrm>
          <a:prstGeom prst="rect">
            <a:avLst/>
          </a:prstGeom>
        </p:spPr>
      </p:pic>
      <p:pic>
        <p:nvPicPr>
          <p:cNvPr id="11" name="Picture 10">
            <a:extLst>
              <a:ext uri="{FF2B5EF4-FFF2-40B4-BE49-F238E27FC236}">
                <a16:creationId xmlns:a16="http://schemas.microsoft.com/office/drawing/2014/main" id="{D764D78D-378A-FA61-CB8C-446BC62783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0145119" y="4811119"/>
            <a:ext cx="2189338" cy="1904424"/>
          </a:xfrm>
          <a:prstGeom prst="rect">
            <a:avLst/>
          </a:prstGeom>
        </p:spPr>
      </p:pic>
      <p:pic>
        <p:nvPicPr>
          <p:cNvPr id="13" name="Picture 12">
            <a:extLst>
              <a:ext uri="{FF2B5EF4-FFF2-40B4-BE49-F238E27FC236}">
                <a16:creationId xmlns:a16="http://schemas.microsoft.com/office/drawing/2014/main" id="{F0CD5112-F366-9335-EC21-28CD637528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35212" y="4776032"/>
            <a:ext cx="2393444" cy="2081968"/>
          </a:xfrm>
          <a:prstGeom prst="rect">
            <a:avLst/>
          </a:prstGeom>
        </p:spPr>
      </p:pic>
      <p:pic>
        <p:nvPicPr>
          <p:cNvPr id="15" name="Picture 14">
            <a:extLst>
              <a:ext uri="{FF2B5EF4-FFF2-40B4-BE49-F238E27FC236}">
                <a16:creationId xmlns:a16="http://schemas.microsoft.com/office/drawing/2014/main" id="{C4962663-3BBF-9117-15E0-0018F14940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49177" y="142712"/>
            <a:ext cx="2292618" cy="1994263"/>
          </a:xfrm>
          <a:prstGeom prst="rect">
            <a:avLst/>
          </a:prstGeom>
        </p:spPr>
      </p:pic>
      <p:pic>
        <p:nvPicPr>
          <p:cNvPr id="1028" name="Picture 4" descr="Эрүүл мэндийн яам - Монгол улсын засгийн газар">
            <a:extLst>
              <a:ext uri="{FF2B5EF4-FFF2-40B4-BE49-F238E27FC236}">
                <a16:creationId xmlns:a16="http://schemas.microsoft.com/office/drawing/2014/main" id="{1C481BDE-4F60-40D0-AB4B-337F8FE3CC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39" y="253294"/>
            <a:ext cx="1498636" cy="65838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D827A205-CA4F-4E00-9CD0-1E2BAB56158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05727" y="227168"/>
            <a:ext cx="838200" cy="6858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3452CE76-2DF0-40F2-A2C2-B59A8C34D31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spTree>
    <p:extLst>
      <p:ext uri="{BB962C8B-B14F-4D97-AF65-F5344CB8AC3E}">
        <p14:creationId xmlns:p14="http://schemas.microsoft.com/office/powerpoint/2010/main" val="560356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u="sng"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u="sng"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descr="A blue letter and a letter&#10;&#10;Description automatically generated with medium confidence">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graphicFrame>
        <p:nvGraphicFramePr>
          <p:cNvPr id="16" name="TextBox 5">
            <a:extLst>
              <a:ext uri="{FF2B5EF4-FFF2-40B4-BE49-F238E27FC236}">
                <a16:creationId xmlns:a16="http://schemas.microsoft.com/office/drawing/2014/main" id="{9D8F9D4F-D79D-0107-1AF4-8793FDECA1C7}"/>
              </a:ext>
            </a:extLst>
          </p:cNvPr>
          <p:cNvGraphicFramePr/>
          <p:nvPr>
            <p:extLst>
              <p:ext uri="{D42A27DB-BD31-4B8C-83A1-F6EECF244321}">
                <p14:modId xmlns:p14="http://schemas.microsoft.com/office/powerpoint/2010/main" val="4222833545"/>
              </p:ext>
            </p:extLst>
          </p:nvPr>
        </p:nvGraphicFramePr>
        <p:xfrm>
          <a:off x="1859937" y="1475832"/>
          <a:ext cx="8947447" cy="39763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38091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u="sng"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u="sng"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descr="A blue letter and a letter&#10;&#10;Description automatically generated with medium confidence">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graphicFrame>
        <p:nvGraphicFramePr>
          <p:cNvPr id="16" name="TextBox 5">
            <a:extLst>
              <a:ext uri="{FF2B5EF4-FFF2-40B4-BE49-F238E27FC236}">
                <a16:creationId xmlns:a16="http://schemas.microsoft.com/office/drawing/2014/main" id="{9D8F9D4F-D79D-0107-1AF4-8793FDECA1C7}"/>
              </a:ext>
            </a:extLst>
          </p:cNvPr>
          <p:cNvGraphicFramePr/>
          <p:nvPr>
            <p:extLst>
              <p:ext uri="{D42A27DB-BD31-4B8C-83A1-F6EECF244321}">
                <p14:modId xmlns:p14="http://schemas.microsoft.com/office/powerpoint/2010/main" val="536636098"/>
              </p:ext>
            </p:extLst>
          </p:nvPr>
        </p:nvGraphicFramePr>
        <p:xfrm>
          <a:off x="1859937" y="1475832"/>
          <a:ext cx="8947447" cy="39763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5680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u="sng"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u="sng"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descr="A blue letter and a letter&#10;&#10;Description automatically generated with medium confidence">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graphicFrame>
        <p:nvGraphicFramePr>
          <p:cNvPr id="16" name="TextBox 5">
            <a:extLst>
              <a:ext uri="{FF2B5EF4-FFF2-40B4-BE49-F238E27FC236}">
                <a16:creationId xmlns:a16="http://schemas.microsoft.com/office/drawing/2014/main" id="{9D8F9D4F-D79D-0107-1AF4-8793FDECA1C7}"/>
              </a:ext>
            </a:extLst>
          </p:cNvPr>
          <p:cNvGraphicFramePr/>
          <p:nvPr>
            <p:extLst>
              <p:ext uri="{D42A27DB-BD31-4B8C-83A1-F6EECF244321}">
                <p14:modId xmlns:p14="http://schemas.microsoft.com/office/powerpoint/2010/main" val="2856261746"/>
              </p:ext>
            </p:extLst>
          </p:nvPr>
        </p:nvGraphicFramePr>
        <p:xfrm>
          <a:off x="1859937" y="1475832"/>
          <a:ext cx="8947447" cy="39763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15511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u="sng"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u="sng"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descr="A blue letter and a letter&#10;&#10;Description automatically generated with medium confidence">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graphicFrame>
        <p:nvGraphicFramePr>
          <p:cNvPr id="16" name="TextBox 5">
            <a:extLst>
              <a:ext uri="{FF2B5EF4-FFF2-40B4-BE49-F238E27FC236}">
                <a16:creationId xmlns:a16="http://schemas.microsoft.com/office/drawing/2014/main" id="{9D8F9D4F-D79D-0107-1AF4-8793FDECA1C7}"/>
              </a:ext>
            </a:extLst>
          </p:cNvPr>
          <p:cNvGraphicFramePr/>
          <p:nvPr>
            <p:extLst>
              <p:ext uri="{D42A27DB-BD31-4B8C-83A1-F6EECF244321}">
                <p14:modId xmlns:p14="http://schemas.microsoft.com/office/powerpoint/2010/main" val="2976936496"/>
              </p:ext>
            </p:extLst>
          </p:nvPr>
        </p:nvGraphicFramePr>
        <p:xfrm>
          <a:off x="1859937" y="1475832"/>
          <a:ext cx="8947447" cy="39763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718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graphicFrame>
        <p:nvGraphicFramePr>
          <p:cNvPr id="2" name="Table 1">
            <a:extLst>
              <a:ext uri="{FF2B5EF4-FFF2-40B4-BE49-F238E27FC236}">
                <a16:creationId xmlns:a16="http://schemas.microsoft.com/office/drawing/2014/main" id="{96F139C2-F8CE-F6FB-AB17-461F5319B7C2}"/>
              </a:ext>
            </a:extLst>
          </p:cNvPr>
          <p:cNvGraphicFramePr>
            <a:graphicFrameLocks noGrp="1"/>
          </p:cNvGraphicFramePr>
          <p:nvPr>
            <p:extLst>
              <p:ext uri="{D42A27DB-BD31-4B8C-83A1-F6EECF244321}">
                <p14:modId xmlns:p14="http://schemas.microsoft.com/office/powerpoint/2010/main" val="3023538798"/>
              </p:ext>
            </p:extLst>
          </p:nvPr>
        </p:nvGraphicFramePr>
        <p:xfrm>
          <a:off x="1920573" y="1199888"/>
          <a:ext cx="8146705" cy="5103776"/>
        </p:xfrm>
        <a:graphic>
          <a:graphicData uri="http://schemas.openxmlformats.org/drawingml/2006/table">
            <a:tbl>
              <a:tblPr>
                <a:tableStyleId>{5C22544A-7EE6-4342-B048-85BDC9FD1C3A}</a:tableStyleId>
              </a:tblPr>
              <a:tblGrid>
                <a:gridCol w="306965">
                  <a:extLst>
                    <a:ext uri="{9D8B030D-6E8A-4147-A177-3AD203B41FA5}">
                      <a16:colId xmlns:a16="http://schemas.microsoft.com/office/drawing/2014/main" val="3280271530"/>
                    </a:ext>
                  </a:extLst>
                </a:gridCol>
                <a:gridCol w="3561419">
                  <a:extLst>
                    <a:ext uri="{9D8B030D-6E8A-4147-A177-3AD203B41FA5}">
                      <a16:colId xmlns:a16="http://schemas.microsoft.com/office/drawing/2014/main" val="956018294"/>
                    </a:ext>
                  </a:extLst>
                </a:gridCol>
                <a:gridCol w="1189431">
                  <a:extLst>
                    <a:ext uri="{9D8B030D-6E8A-4147-A177-3AD203B41FA5}">
                      <a16:colId xmlns:a16="http://schemas.microsoft.com/office/drawing/2014/main" val="3913044999"/>
                    </a:ext>
                  </a:extLst>
                </a:gridCol>
                <a:gridCol w="1454988">
                  <a:extLst>
                    <a:ext uri="{9D8B030D-6E8A-4147-A177-3AD203B41FA5}">
                      <a16:colId xmlns:a16="http://schemas.microsoft.com/office/drawing/2014/main" val="2919564217"/>
                    </a:ext>
                  </a:extLst>
                </a:gridCol>
                <a:gridCol w="1633902">
                  <a:extLst>
                    <a:ext uri="{9D8B030D-6E8A-4147-A177-3AD203B41FA5}">
                      <a16:colId xmlns:a16="http://schemas.microsoft.com/office/drawing/2014/main" val="942634863"/>
                    </a:ext>
                  </a:extLst>
                </a:gridCol>
              </a:tblGrid>
              <a:tr h="347804">
                <a:tc>
                  <a:txBody>
                    <a:bodyPr/>
                    <a:lstStyle/>
                    <a:p>
                      <a:pPr algn="ctr" fontAlgn="ctr"/>
                      <a:r>
                        <a:rPr lang="en-US" sz="900" u="none" strike="noStrike" dirty="0">
                          <a:effectLst/>
                          <a:latin typeface="Arial" panose="020B0604020202020204" pitchFamily="34" charset="0"/>
                          <a:cs typeface="Arial" panose="020B0604020202020204" pitchFamily="34" charset="0"/>
                        </a:rPr>
                        <a:t>№</a:t>
                      </a: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mn-MN" sz="900" b="1" u="none" strike="noStrike" dirty="0">
                          <a:effectLst/>
                          <a:latin typeface="Arial" panose="020B0604020202020204" pitchFamily="34" charset="0"/>
                          <a:cs typeface="Arial" panose="020B0604020202020204" pitchFamily="34" charset="0"/>
                        </a:rPr>
                        <a:t>Сургалт эрхлэх байгууллагын нэр </a:t>
                      </a:r>
                      <a:endParaRPr lang="mn-MN"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mn-MN" sz="900" b="1" u="none" strike="noStrike" dirty="0">
                          <a:effectLst/>
                          <a:latin typeface="Arial" panose="020B0604020202020204" pitchFamily="34" charset="0"/>
                          <a:cs typeface="Arial" panose="020B0604020202020204" pitchFamily="34" charset="0"/>
                        </a:rPr>
                        <a:t> Сургалтын төлбөрийн санхүүжилт </a:t>
                      </a:r>
                      <a:endParaRPr lang="mn-MN"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mn-MN" sz="900" b="1" u="none" strike="noStrike" dirty="0">
                          <a:effectLst/>
                          <a:latin typeface="Arial" panose="020B0604020202020204" pitchFamily="34" charset="0"/>
                          <a:cs typeface="Arial" panose="020B0604020202020204" pitchFamily="34" charset="0"/>
                        </a:rPr>
                        <a:t> Цалингийн санхүүжилт </a:t>
                      </a:r>
                      <a:endParaRPr lang="mn-MN"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mn-MN" sz="900" b="1" u="none" strike="noStrike" dirty="0">
                          <a:effectLst/>
                          <a:latin typeface="Arial" panose="020B0604020202020204" pitchFamily="34" charset="0"/>
                          <a:cs typeface="Arial" panose="020B0604020202020204" pitchFamily="34" charset="0"/>
                        </a:rPr>
                        <a:t> Нийт санхүүжилт </a:t>
                      </a:r>
                      <a:endParaRPr lang="mn-MN"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6926874"/>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dirty="0">
                          <a:effectLst/>
                          <a:latin typeface="Arial" panose="020B0604020202020204" pitchFamily="34" charset="0"/>
                          <a:cs typeface="Arial" panose="020B0604020202020204" pitchFamily="34" charset="0"/>
                        </a:rPr>
                        <a:t>Улсын нэгдүгээр төв эмнэлэг</a:t>
                      </a:r>
                      <a:endParaRPr lang="mn-MN"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135,022,400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2,615,245,786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2,750,268,186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3118639"/>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dirty="0">
                          <a:effectLst/>
                          <a:latin typeface="Arial" panose="020B0604020202020204" pitchFamily="34" charset="0"/>
                          <a:cs typeface="Arial" panose="020B0604020202020204" pitchFamily="34" charset="0"/>
                        </a:rPr>
                        <a:t>Улсын хоёрдугаар төв эмнэлэг</a:t>
                      </a:r>
                      <a:endParaRPr lang="mn-MN"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57,584,000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1,075,220,057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1,132,804,057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8988049"/>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3</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dirty="0">
                          <a:effectLst/>
                          <a:latin typeface="Arial" panose="020B0604020202020204" pitchFamily="34" charset="0"/>
                          <a:cs typeface="Arial" panose="020B0604020202020204" pitchFamily="34" charset="0"/>
                        </a:rPr>
                        <a:t>Улсын гуравдугаар төв эмнэлэг</a:t>
                      </a:r>
                      <a:endParaRPr lang="mn-MN"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41,952,000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2,055,591,828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2,097,543,828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6218273"/>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4</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u="none" strike="noStrike" dirty="0">
                          <a:effectLst/>
                          <a:latin typeface="Arial" panose="020B0604020202020204" pitchFamily="34" charset="0"/>
                          <a:cs typeface="Arial" panose="020B0604020202020204" pitchFamily="34" charset="0"/>
                        </a:rPr>
                        <a:t>Арьсны өвчин судлалын үндэсний төв</a:t>
                      </a:r>
                      <a:endParaRPr lang="ru-RU"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7,508,800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314,583,769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322,092,569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203548"/>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5</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u="none" strike="noStrike" dirty="0">
                          <a:effectLst/>
                          <a:latin typeface="Arial" panose="020B0604020202020204" pitchFamily="34" charset="0"/>
                          <a:cs typeface="Arial" panose="020B0604020202020204" pitchFamily="34" charset="0"/>
                        </a:rPr>
                        <a:t>Гэмтэл согог судлалын үндэсний төв</a:t>
                      </a:r>
                      <a:endParaRPr lang="ru-RU"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10,214,400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365,537,621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375,752,021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2245176"/>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6</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Эмгэг судлалын үндэсний төв</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2,592,000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57,868,552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60,460,552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4323719"/>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7</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dirty="0">
                          <a:effectLst/>
                          <a:latin typeface="Arial" panose="020B0604020202020204" pitchFamily="34" charset="0"/>
                          <a:cs typeface="Arial" panose="020B0604020202020204" pitchFamily="34" charset="0"/>
                        </a:rPr>
                        <a:t>Сэтгэцийн эрүүл мэндийн  үндэсний төв</a:t>
                      </a:r>
                      <a:endParaRPr lang="mn-MN"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10,729,600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265,139,218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275,868,818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791510"/>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8</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dirty="0">
                          <a:effectLst/>
                          <a:latin typeface="Arial" panose="020B0604020202020204" pitchFamily="34" charset="0"/>
                          <a:cs typeface="Arial" panose="020B0604020202020204" pitchFamily="34" charset="0"/>
                        </a:rPr>
                        <a:t>Хавдар судлалын  үндэсний төв</a:t>
                      </a:r>
                      <a:endParaRPr lang="mn-MN"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10,761,600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172,816,378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183,577,978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5997050"/>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9</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u="none" strike="noStrike" dirty="0">
                          <a:effectLst/>
                          <a:latin typeface="Arial" panose="020B0604020202020204" pitchFamily="34" charset="0"/>
                          <a:cs typeface="Arial" panose="020B0604020202020204" pitchFamily="34" charset="0"/>
                        </a:rPr>
                        <a:t>Халдварт өвчин судлалын үндэсний төв</a:t>
                      </a:r>
                      <a:endParaRPr lang="ru-RU"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31,782,400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340,821,186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372,603,586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0850740"/>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10</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Эх хүүхдийн эрүүл мэндийн үндэсний төв</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76,547,200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1,149,598,471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1,226,145,671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4569821"/>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11</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dirty="0">
                          <a:effectLst/>
                          <a:latin typeface="Arial" panose="020B0604020202020204" pitchFamily="34" charset="0"/>
                          <a:cs typeface="Arial" panose="020B0604020202020204" pitchFamily="34" charset="0"/>
                        </a:rPr>
                        <a:t>Эх нярай эмэгтэйчүүдийн үндэсний төв хоёр </a:t>
                      </a:r>
                      <a:endParaRPr lang="mn-MN"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4,406,400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69,503,020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73,909,420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4590776"/>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12</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Зоонозын өвчин судлалын үндэсний төв</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2,659,200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26,243,080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28,902,280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8799125"/>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13</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Орхон аймгийн БОЭТ</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912,000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43,374,293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44,286,293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9599668"/>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14</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u="none" strike="noStrike" dirty="0">
                          <a:effectLst/>
                          <a:latin typeface="Arial" panose="020B0604020202020204" pitchFamily="34" charset="0"/>
                          <a:cs typeface="Arial" panose="020B0604020202020204" pitchFamily="34" charset="0"/>
                        </a:rPr>
                        <a:t>Уламжлалт анагаах ухаан технологийн хүрээлэн </a:t>
                      </a:r>
                      <a:endParaRPr lang="ru-RU"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10,579,200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524,435,624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535,014,824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4928709"/>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15</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Нийслэлийн Өргөө амаржих газар</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3,648,000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250,322,208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253,970,208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741398"/>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16</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Нийслэлийн Хүрээ амаржих газар</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4,377,600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110,632,421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115,010,021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3710904"/>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17</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Нийслэлийн Амгалан амаржих газар</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1,094,400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186,050,019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187,144,419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4883345"/>
                  </a:ext>
                </a:extLst>
              </a:tr>
              <a:tr h="152333">
                <a:tc>
                  <a:txBody>
                    <a:bodyPr/>
                    <a:lstStyle/>
                    <a:p>
                      <a:pPr algn="ctr" fontAlgn="ctr"/>
                      <a:r>
                        <a:rPr lang="en-US" sz="900" u="none" strike="noStrike">
                          <a:effectLst/>
                          <a:latin typeface="Arial" panose="020B0604020202020204" pitchFamily="34" charset="0"/>
                          <a:cs typeface="Arial" panose="020B0604020202020204" pitchFamily="34" charset="0"/>
                        </a:rPr>
                        <a:t>18</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Нийслэлийн Чингэлтэй дүүргийн эрүүл мэндийн үндэсний төв</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120,700,373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120,700,373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2402560"/>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19</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Цэргийн төв эмнэлэг </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6,508,800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224,265,886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230,774,686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0382294"/>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20</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Ховд БОЭТ</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547,200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11,275,327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11,822,527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896932"/>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21</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Дорнод БОЭТ</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2,312,752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18,140,608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20,453,360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9966114"/>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22</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Өвөрхангай БОЭТ</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3,196,800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23,754,911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26,951,711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9204072"/>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23</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ЭМЖЖ эмнэлэг</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4,742,400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109,237,478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113,979,878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2915219"/>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24</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АШУҮИС</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38,432,000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8,754,000,000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8,792,432,000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9285395"/>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25</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u="none" strike="noStrike">
                          <a:effectLst/>
                          <a:latin typeface="Arial" panose="020B0604020202020204" pitchFamily="34" charset="0"/>
                          <a:cs typeface="Arial" panose="020B0604020202020204" pitchFamily="34" charset="0"/>
                        </a:rPr>
                        <a:t>Оточ манрамба /Манба дацан ХХК/</a:t>
                      </a:r>
                      <a:endParaRPr lang="ru-RU"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182,400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159,727,268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159,909,668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7035864"/>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26</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Монгол-Японы сургуулийн эмнэлэг</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3,312,000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92,542,418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95,854,418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4177832"/>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27</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u="none" strike="noStrike">
                          <a:effectLst/>
                          <a:latin typeface="Arial" panose="020B0604020202020204" pitchFamily="34" charset="0"/>
                          <a:cs typeface="Arial" panose="020B0604020202020204" pitchFamily="34" charset="0"/>
                        </a:rPr>
                        <a:t>Аллерги мед /Өлзийдэн/ 1. 2 улирал</a:t>
                      </a:r>
                      <a:endParaRPr lang="ru-RU"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2,553,600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85,844,950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88,398,550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8521792"/>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28</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Шүүх шинжилгээний ерөнхий газар</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3,648,000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244,890,204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248,538,204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3633665"/>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29</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ЦССҮТ</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1,276,800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0</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1,276,800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3596126"/>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30</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Герентлогийн үндэсний төв</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576,000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0</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576,000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2187743"/>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31</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Нийслэлийн шүд эрүү нүүр</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1,824,000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0</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1,824,000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2506375"/>
                  </a:ext>
                </a:extLst>
              </a:tr>
              <a:tr h="138458">
                <a:tc>
                  <a:txBody>
                    <a:bodyPr/>
                    <a:lstStyle/>
                    <a:p>
                      <a:pPr algn="ctr" fontAlgn="ctr"/>
                      <a:r>
                        <a:rPr lang="en-US" sz="900" u="none" strike="noStrike">
                          <a:effectLst/>
                          <a:latin typeface="Arial" panose="020B0604020202020204" pitchFamily="34" charset="0"/>
                          <a:cs typeface="Arial" panose="020B0604020202020204" pitchFamily="34" charset="0"/>
                        </a:rPr>
                        <a:t>32</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mn-MN" sz="900" u="none" strike="noStrike">
                          <a:effectLst/>
                          <a:latin typeface="Arial" panose="020B0604020202020204" pitchFamily="34" charset="0"/>
                          <a:cs typeface="Arial" panose="020B0604020202020204" pitchFamily="34" charset="0"/>
                        </a:rPr>
                        <a:t>Ачтан эмнэлэг</a:t>
                      </a:r>
                      <a:endParaRPr lang="mn-MN"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1,583,152 </a:t>
                      </a:r>
                      <a:endParaRPr lang="en-US" sz="900" b="0"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1,583,152 </a:t>
                      </a: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0836140"/>
                  </a:ext>
                </a:extLst>
              </a:tr>
              <a:tr h="66507">
                <a:tc>
                  <a:txBody>
                    <a:bodyPr/>
                    <a:lstStyle/>
                    <a:p>
                      <a:pPr algn="l" fontAlgn="ctr"/>
                      <a:r>
                        <a:rPr lang="en-US" sz="900" u="none" strike="noStrike">
                          <a:effectLst/>
                          <a:latin typeface="Arial" panose="020B0604020202020204" pitchFamily="34" charset="0"/>
                          <a:cs typeface="Arial" panose="020B0604020202020204" pitchFamily="34" charset="0"/>
                        </a:rPr>
                        <a:t> </a:t>
                      </a:r>
                      <a:endParaRPr lang="en-US" sz="900" b="1"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mn-MN" sz="900" u="none" strike="noStrike" dirty="0">
                          <a:effectLst/>
                          <a:latin typeface="Arial" panose="020B0604020202020204" pitchFamily="34" charset="0"/>
                          <a:cs typeface="Arial" panose="020B0604020202020204" pitchFamily="34" charset="0"/>
                        </a:rPr>
                        <a:t>НИЙТ ДҮН</a:t>
                      </a:r>
                      <a:endParaRPr lang="mn-MN"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481,483,952 </a:t>
                      </a:r>
                      <a:endParaRPr lang="en-US" sz="900" b="1"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a:effectLst/>
                          <a:latin typeface="Arial" panose="020B0604020202020204" pitchFamily="34" charset="0"/>
                          <a:cs typeface="Arial" panose="020B0604020202020204" pitchFamily="34" charset="0"/>
                        </a:rPr>
                        <a:t>  19,468,946,106 </a:t>
                      </a:r>
                      <a:endParaRPr lang="en-US" sz="900" b="1" i="0" u="none" strike="noStrike">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sz="900" u="none" strike="noStrike" dirty="0">
                          <a:effectLst/>
                          <a:latin typeface="Arial" panose="020B0604020202020204" pitchFamily="34" charset="0"/>
                          <a:cs typeface="Arial" panose="020B0604020202020204" pitchFamily="34" charset="0"/>
                        </a:rPr>
                        <a:t>  19,950,430,058 </a:t>
                      </a: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4571" marR="4571" marT="457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1753807"/>
                  </a:ext>
                </a:extLst>
              </a:tr>
            </a:tbl>
          </a:graphicData>
        </a:graphic>
      </p:graphicFrame>
      <p:sp>
        <p:nvSpPr>
          <p:cNvPr id="3" name="TextBox 2">
            <a:extLst>
              <a:ext uri="{FF2B5EF4-FFF2-40B4-BE49-F238E27FC236}">
                <a16:creationId xmlns:a16="http://schemas.microsoft.com/office/drawing/2014/main" id="{0C5BCC09-A48A-2741-7688-4FDFE8E1E754}"/>
              </a:ext>
            </a:extLst>
          </p:cNvPr>
          <p:cNvSpPr txBox="1"/>
          <p:nvPr/>
        </p:nvSpPr>
        <p:spPr>
          <a:xfrm>
            <a:off x="3729460" y="958781"/>
            <a:ext cx="4705166" cy="276999"/>
          </a:xfrm>
          <a:prstGeom prst="rect">
            <a:avLst/>
          </a:prstGeom>
          <a:noFill/>
        </p:spPr>
        <p:txBody>
          <a:bodyPr wrap="square" rtlCol="0">
            <a:spAutoFit/>
          </a:bodyPr>
          <a:lstStyle/>
          <a:p>
            <a:r>
              <a:rPr lang="mn-MN" sz="1200" b="1" dirty="0">
                <a:latin typeface="Arial" panose="020B0604020202020204" pitchFamily="34" charset="0"/>
                <a:cs typeface="Arial" panose="020B0604020202020204" pitchFamily="34" charset="0"/>
              </a:rPr>
              <a:t>Сургалт эрхлэх байгууллагад олгосон санхүүжилт 2023</a:t>
            </a:r>
            <a:endParaRPr lang="en-US"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9363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sp>
        <p:nvSpPr>
          <p:cNvPr id="6" name="TextBox 5">
            <a:extLst>
              <a:ext uri="{FF2B5EF4-FFF2-40B4-BE49-F238E27FC236}">
                <a16:creationId xmlns:a16="http://schemas.microsoft.com/office/drawing/2014/main" id="{85D15B28-1786-4B6A-F5E8-193BB0E16E51}"/>
              </a:ext>
            </a:extLst>
          </p:cNvPr>
          <p:cNvSpPr txBox="1"/>
          <p:nvPr/>
        </p:nvSpPr>
        <p:spPr>
          <a:xfrm>
            <a:off x="1854437" y="1858976"/>
            <a:ext cx="8947447" cy="3266151"/>
          </a:xfrm>
          <a:prstGeom prst="rect">
            <a:avLst/>
          </a:prstGeom>
          <a:noFill/>
        </p:spPr>
        <p:txBody>
          <a:bodyPr wrap="square">
            <a:spAutoFit/>
          </a:bodyPr>
          <a:lstStyle/>
          <a:p>
            <a:pPr>
              <a:lnSpc>
                <a:spcPct val="107000"/>
              </a:lnSpc>
              <a:spcAft>
                <a:spcPts val="800"/>
              </a:spcAft>
              <a:defRPr/>
            </a:pPr>
            <a:r>
              <a:rPr lang="mn-MN" sz="2400" b="1" kern="100" dirty="0">
                <a:latin typeface="Arial" panose="020B0604020202020204" pitchFamily="34" charset="0"/>
                <a:ea typeface="Calibri" panose="020F0502020204030204" pitchFamily="34" charset="0"/>
                <a:cs typeface="Arial" panose="020B0604020202020204" pitchFamily="34" charset="0"/>
              </a:rPr>
              <a:t>4. Анхаарах асуудлууд:</a:t>
            </a:r>
          </a:p>
          <a:p>
            <a:pPr>
              <a:lnSpc>
                <a:spcPct val="107000"/>
              </a:lnSpc>
              <a:spcAft>
                <a:spcPts val="800"/>
              </a:spcAft>
              <a:defRPr/>
            </a:pPr>
            <a:endParaRPr lang="mn-MN" b="1" kern="100" dirty="0">
              <a:latin typeface="Arial" panose="020B0604020202020204" pitchFamily="34" charset="0"/>
              <a:ea typeface="Calibri" panose="020F0502020204030204" pitchFamily="34" charset="0"/>
              <a:cs typeface="Arial" panose="020B0604020202020204" pitchFamily="34" charset="0"/>
            </a:endParaRPr>
          </a:p>
          <a:p>
            <a:pPr marL="228600" marR="0" lvl="0" indent="-228600" algn="l" defTabSz="914400" rtl="0" eaLnBrk="1" fontAlgn="auto" latinLnBrk="0" hangingPunct="1">
              <a:lnSpc>
                <a:spcPct val="107000"/>
              </a:lnSpc>
              <a:spcBef>
                <a:spcPts val="0"/>
              </a:spcBef>
              <a:spcAft>
                <a:spcPts val="800"/>
              </a:spcAft>
              <a:buClrTx/>
              <a:buSzTx/>
              <a:buFontTx/>
              <a:buAutoNum type="arabicPeriod"/>
              <a:tabLst/>
              <a:defRPr/>
            </a:pPr>
            <a:r>
              <a:rPr lang="mn-MN" sz="1600" kern="100" dirty="0">
                <a:solidFill>
                  <a:prstClr val="black"/>
                </a:solidFill>
                <a:latin typeface="Arial" panose="020B0604020202020204" pitchFamily="34" charset="0"/>
                <a:ea typeface="Calibri" panose="020F0502020204030204" pitchFamily="34" charset="0"/>
                <a:cs typeface="Times New Roman" panose="02020603050405020304" pitchFamily="18" charset="0"/>
              </a:rPr>
              <a:t>Ажил, албан тушаалд томилох тухай ажил олгогчийн тушаал гаргах.</a:t>
            </a:r>
          </a:p>
          <a:p>
            <a:pPr marL="228600" marR="0" lvl="0" indent="-228600" algn="l" defTabSz="914400" rtl="0" eaLnBrk="1" fontAlgn="auto" latinLnBrk="0" hangingPunct="1">
              <a:lnSpc>
                <a:spcPct val="107000"/>
              </a:lnSpc>
              <a:spcBef>
                <a:spcPts val="0"/>
              </a:spcBef>
              <a:spcAft>
                <a:spcPts val="800"/>
              </a:spcAft>
              <a:buClrTx/>
              <a:buSzTx/>
              <a:buFontTx/>
              <a:buAutoNum type="arabicPeriod"/>
              <a:tabLst/>
              <a:defRPr/>
            </a:pPr>
            <a:r>
              <a:rPr lang="mn-MN" sz="1600" kern="100" dirty="0">
                <a:solidFill>
                  <a:prstClr val="black"/>
                </a:solidFill>
                <a:latin typeface="Arial" panose="020B0604020202020204" pitchFamily="34" charset="0"/>
                <a:ea typeface="Calibri" panose="020F0502020204030204" pitchFamily="34" charset="0"/>
                <a:cs typeface="Times New Roman" panose="02020603050405020304" pitchFamily="18" charset="0"/>
              </a:rPr>
              <a:t>Хөдөлмөрийн гэрээ байгуулах. </a:t>
            </a:r>
            <a:r>
              <a:rPr lang="mn-MN" sz="1600" kern="100" dirty="0">
                <a:solidFill>
                  <a:prstClr val="black"/>
                </a:solidFill>
                <a:latin typeface="Arial" panose="020B0604020202020204" pitchFamily="34" charset="0"/>
                <a:cs typeface="Times New Roman" panose="02020603050405020304" pitchFamily="18" charset="0"/>
              </a:rPr>
              <a:t>/</a:t>
            </a:r>
            <a:r>
              <a:rPr lang="mn-MN" sz="1600" dirty="0">
                <a:solidFill>
                  <a:schemeClr val="accent1"/>
                </a:solidFill>
              </a:rPr>
              <a:t>Дагалднаар ажиллах хөдөлмөрийн гэрээний төрлийг сонгож гэрээг байгуулах-хөдөлмөрийн хуулийн </a:t>
            </a:r>
            <a:r>
              <a:rPr lang="en-US" sz="1600" dirty="0">
                <a:solidFill>
                  <a:schemeClr val="accent1"/>
                </a:solidFill>
              </a:rPr>
              <a:t>62</a:t>
            </a:r>
            <a:r>
              <a:rPr lang="mn-MN" sz="1600" dirty="0">
                <a:solidFill>
                  <a:schemeClr val="accent1"/>
                </a:solidFill>
              </a:rPr>
              <a:t>-р зүйл</a:t>
            </a:r>
            <a:r>
              <a:rPr lang="en-US" sz="1600" dirty="0">
                <a:solidFill>
                  <a:schemeClr val="accent1"/>
                </a:solidFill>
              </a:rPr>
              <a:t>/</a:t>
            </a:r>
            <a:endParaRPr lang="mn-MN" sz="1600" dirty="0"/>
          </a:p>
          <a:p>
            <a:pPr marL="228600" marR="0" lvl="0" indent="-228600" algn="l" defTabSz="914400" rtl="0" eaLnBrk="1" fontAlgn="auto" latinLnBrk="0" hangingPunct="1">
              <a:lnSpc>
                <a:spcPct val="107000"/>
              </a:lnSpc>
              <a:spcBef>
                <a:spcPts val="0"/>
              </a:spcBef>
              <a:spcAft>
                <a:spcPts val="800"/>
              </a:spcAft>
              <a:buClrTx/>
              <a:buSzTx/>
              <a:buFontTx/>
              <a:buAutoNum type="arabicPeriod"/>
              <a:tabLst/>
              <a:defRPr/>
            </a:pPr>
            <a:r>
              <a:rPr kumimoji="0" lang="mn-MN" sz="1600" b="0" i="0" u="none" strike="noStrike" kern="1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Ажлын байрны тодорхойлолтыг</a:t>
            </a:r>
            <a:r>
              <a:rPr lang="mn-MN" sz="1600" kern="100" dirty="0">
                <a:solidFill>
                  <a:prstClr val="black"/>
                </a:solidFill>
                <a:latin typeface="Arial" panose="020B0604020202020204" pitchFamily="34" charset="0"/>
                <a:ea typeface="Calibri" panose="020F0502020204030204" pitchFamily="34" charset="0"/>
                <a:cs typeface="Times New Roman" panose="02020603050405020304" pitchFamily="18" charset="0"/>
              </a:rPr>
              <a:t> баталж мөрдүүлэх.</a:t>
            </a:r>
          </a:p>
          <a:p>
            <a:pPr marL="228600" marR="0" lvl="0" indent="-228600" algn="l" defTabSz="914400" rtl="0" eaLnBrk="1" fontAlgn="auto" latinLnBrk="0" hangingPunct="1">
              <a:lnSpc>
                <a:spcPct val="107000"/>
              </a:lnSpc>
              <a:spcBef>
                <a:spcPts val="0"/>
              </a:spcBef>
              <a:spcAft>
                <a:spcPts val="800"/>
              </a:spcAft>
              <a:buClrTx/>
              <a:buSzTx/>
              <a:buFontTx/>
              <a:buAutoNum type="arabicPeriod"/>
              <a:tabLst/>
              <a:defRPr/>
            </a:pPr>
            <a:r>
              <a:rPr lang="mn-MN" sz="1600" kern="100" dirty="0">
                <a:solidFill>
                  <a:prstClr val="black"/>
                </a:solidFill>
                <a:latin typeface="Arial" panose="020B0604020202020204" pitchFamily="34" charset="0"/>
                <a:ea typeface="Calibri" panose="020F0502020204030204" pitchFamily="34" charset="0"/>
                <a:cs typeface="Times New Roman" panose="02020603050405020304" pitchFamily="18" charset="0"/>
              </a:rPr>
              <a:t>Хичээлийн хуваарь, жижүүр эмчээр ажиллах хуваарийг баталж мөрдүүлэх.</a:t>
            </a:r>
            <a:endParaRPr lang="en-US" sz="1600" kern="1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800"/>
              </a:spcAft>
              <a:buClrTx/>
              <a:buSzTx/>
              <a:buFontTx/>
              <a:buAutoNum type="arabicPeriod"/>
              <a:tabLst/>
              <a:defRPr/>
            </a:pPr>
            <a:r>
              <a:rPr lang="mn-MN" sz="1600" kern="100" dirty="0">
                <a:solidFill>
                  <a:prstClr val="black"/>
                </a:solidFill>
                <a:latin typeface="Arial" panose="020B0604020202020204" pitchFamily="34" charset="0"/>
                <a:ea typeface="Calibri" panose="020F0502020204030204" pitchFamily="34" charset="0"/>
                <a:cs typeface="Times New Roman" panose="02020603050405020304" pitchFamily="18" charset="0"/>
              </a:rPr>
              <a:t>Сургалтын төлбөр, цалингийн зардлын санхүүжилтийг зориулалтын дагуу зарцуулах.</a:t>
            </a:r>
          </a:p>
          <a:p>
            <a:pPr marR="0" lvl="0" algn="l" defTabSz="914400" rtl="0" eaLnBrk="1" fontAlgn="auto" latinLnBrk="0" hangingPunct="1">
              <a:lnSpc>
                <a:spcPct val="107000"/>
              </a:lnSpc>
              <a:spcBef>
                <a:spcPts val="0"/>
              </a:spcBef>
              <a:spcAft>
                <a:spcPts val="800"/>
              </a:spcAft>
              <a:buClrTx/>
              <a:buSzTx/>
              <a:tabLst/>
              <a:defRPr/>
            </a:pPr>
            <a:endParaRPr lang="mn-MN" sz="1200" kern="1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3497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sp>
        <p:nvSpPr>
          <p:cNvPr id="6" name="TextBox 5">
            <a:extLst>
              <a:ext uri="{FF2B5EF4-FFF2-40B4-BE49-F238E27FC236}">
                <a16:creationId xmlns:a16="http://schemas.microsoft.com/office/drawing/2014/main" id="{85D15B28-1786-4B6A-F5E8-193BB0E16E51}"/>
              </a:ext>
            </a:extLst>
          </p:cNvPr>
          <p:cNvSpPr txBox="1"/>
          <p:nvPr/>
        </p:nvSpPr>
        <p:spPr>
          <a:xfrm>
            <a:off x="1769090" y="1159014"/>
            <a:ext cx="8947447" cy="4776244"/>
          </a:xfrm>
          <a:prstGeom prst="rect">
            <a:avLst/>
          </a:prstGeom>
          <a:noFill/>
        </p:spPr>
        <p:txBody>
          <a:bodyPr wrap="square">
            <a:spAutoFit/>
          </a:bodyPr>
          <a:lstStyle/>
          <a:p>
            <a:pPr marR="0">
              <a:lnSpc>
                <a:spcPct val="107000"/>
              </a:lnSpc>
              <a:spcBef>
                <a:spcPts val="0"/>
              </a:spcBef>
              <a:spcAft>
                <a:spcPts val="800"/>
              </a:spcAft>
            </a:pPr>
            <a:r>
              <a:rPr lang="mn-MN" b="1" kern="100" dirty="0">
                <a:latin typeface="Arial" panose="020B0604020202020204" pitchFamily="34" charset="0"/>
                <a:ea typeface="Calibri" panose="020F0502020204030204" pitchFamily="34" charset="0"/>
                <a:cs typeface="Arial" panose="020B0604020202020204" pitchFamily="34" charset="0"/>
              </a:rPr>
              <a:t>Сургалтын төлбөрийн зарцуулалт: </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ЭМХТ нь төгсөлтийн дараах сургалт явуулах зөвшөөрөл бүхий байгууллагатай байгуулсан гэрээний дагуу сургалтын төлбөрийг олгоно.</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СЭБайгууллага нь сургалтын төлбөрийг зөвхөн сургалтын үйл ажиллагаанд дараах жишгийг баримтлан зарцуулна. </a:t>
            </a:r>
          </a:p>
          <a:p>
            <a:pPr marR="0">
              <a:lnSpc>
                <a:spcPct val="107000"/>
              </a:lnSpc>
              <a:spcBef>
                <a:spcPts val="0"/>
              </a:spcBef>
              <a:spcAft>
                <a:spcPts val="800"/>
              </a:spcAft>
            </a:pPr>
            <a:r>
              <a:rPr lang="mn-MN" sz="1600" kern="100" dirty="0">
                <a:latin typeface="Arial" panose="020B0604020202020204" pitchFamily="34" charset="0"/>
                <a:ea typeface="Calibri" panose="020F0502020204030204" pitchFamily="34" charset="0"/>
                <a:cs typeface="Arial" panose="020B0604020202020204" pitchFamily="34" charset="0"/>
              </a:rPr>
              <a:t>    1. Багшийн ажлын хөлсөнд </a:t>
            </a:r>
            <a:r>
              <a:rPr lang="mn-MN" sz="1600" b="1" kern="100" dirty="0">
                <a:latin typeface="Arial" panose="020B0604020202020204" pitchFamily="34" charset="0"/>
                <a:ea typeface="Calibri" panose="020F0502020204030204" pitchFamily="34" charset="0"/>
                <a:cs typeface="Arial" panose="020B0604020202020204" pitchFamily="34" charset="0"/>
              </a:rPr>
              <a:t>45%</a:t>
            </a:r>
          </a:p>
          <a:p>
            <a:pPr marR="0">
              <a:lnSpc>
                <a:spcPct val="107000"/>
              </a:lnSpc>
              <a:spcBef>
                <a:spcPts val="0"/>
              </a:spcBef>
              <a:spcAft>
                <a:spcPts val="800"/>
              </a:spcAft>
            </a:pPr>
            <a:r>
              <a:rPr lang="mn-MN" sz="1600" kern="100" dirty="0">
                <a:latin typeface="Arial" panose="020B0604020202020204" pitchFamily="34" charset="0"/>
                <a:ea typeface="Calibri" panose="020F0502020204030204" pitchFamily="34" charset="0"/>
                <a:cs typeface="Arial" panose="020B0604020202020204" pitchFamily="34" charset="0"/>
              </a:rPr>
              <a:t>    2. Сургалтын материал /сургалтанд хэрэглэгдэх нэг удаагийн багаж, хэрэгсэл, зайлшгүй хэрэглэгдэх бусад материал,  гарын авлагад </a:t>
            </a:r>
            <a:r>
              <a:rPr lang="mn-MN" sz="1600" b="1" kern="100" dirty="0">
                <a:latin typeface="Arial" panose="020B0604020202020204" pitchFamily="34" charset="0"/>
                <a:ea typeface="Calibri" panose="020F0502020204030204" pitchFamily="34" charset="0"/>
                <a:cs typeface="Arial" panose="020B0604020202020204" pitchFamily="34" charset="0"/>
              </a:rPr>
              <a:t>35%</a:t>
            </a:r>
          </a:p>
          <a:p>
            <a:pPr marR="0">
              <a:lnSpc>
                <a:spcPct val="107000"/>
              </a:lnSpc>
              <a:spcBef>
                <a:spcPts val="0"/>
              </a:spcBef>
              <a:spcAft>
                <a:spcPts val="800"/>
              </a:spcAft>
            </a:pPr>
            <a:r>
              <a:rPr lang="mn-MN" sz="1600" kern="100" dirty="0">
                <a:latin typeface="Arial" panose="020B0604020202020204" pitchFamily="34" charset="0"/>
                <a:ea typeface="Calibri" panose="020F0502020204030204" pitchFamily="34" charset="0"/>
                <a:cs typeface="Arial" panose="020B0604020202020204" pitchFamily="34" charset="0"/>
              </a:rPr>
              <a:t>    3. Сургалтын үйл ажиллагааг удирдлага, зохион байгуулалтаар хангахтай холбоотой зардалд </a:t>
            </a:r>
            <a:r>
              <a:rPr lang="mn-MN" sz="1600" b="1" kern="100" dirty="0">
                <a:latin typeface="Arial" panose="020B0604020202020204" pitchFamily="34" charset="0"/>
                <a:ea typeface="Calibri" panose="020F0502020204030204" pitchFamily="34" charset="0"/>
                <a:cs typeface="Arial" panose="020B0604020202020204" pitchFamily="34" charset="0"/>
              </a:rPr>
              <a:t>15%</a:t>
            </a:r>
            <a:r>
              <a:rPr lang="mn-MN" sz="1600" kern="100" dirty="0">
                <a:latin typeface="Arial" panose="020B0604020202020204" pitchFamily="34" charset="0"/>
                <a:ea typeface="Calibri" panose="020F0502020204030204" pitchFamily="34" charset="0"/>
                <a:cs typeface="Arial" panose="020B0604020202020204" pitchFamily="34" charset="0"/>
              </a:rPr>
              <a:t>-г тус тус зарцуулна.</a:t>
            </a:r>
          </a:p>
          <a:p>
            <a:pPr marR="0">
              <a:lnSpc>
                <a:spcPct val="107000"/>
              </a:lnSpc>
              <a:spcBef>
                <a:spcPts val="0"/>
              </a:spcBef>
              <a:spcAft>
                <a:spcPts val="800"/>
              </a:spcAft>
            </a:pPr>
            <a:r>
              <a:rPr lang="mn-MN" sz="1600" kern="100" dirty="0">
                <a:latin typeface="Arial" panose="020B0604020202020204" pitchFamily="34" charset="0"/>
                <a:ea typeface="Calibri" panose="020F0502020204030204" pitchFamily="34" charset="0"/>
                <a:cs typeface="Arial" panose="020B0604020202020204" pitchFamily="34" charset="0"/>
              </a:rPr>
              <a:t>    4. ЭМХТ-өөс төгсөлтийн дараах сургалтын үйл ажиллагаанд хяналт-шинжилгээ хийх, хэрэгжилтийг нэгдсэн зохион байгуулалтаар хангах, элсэлт, төгсөлтийн шалгалтыг зохион байгуулах, үнэмлэх, гэрчилгээг хэвлүүлэхтэй холбоотой зардалд </a:t>
            </a:r>
            <a:r>
              <a:rPr lang="mn-MN" sz="1600" b="1" kern="100" dirty="0">
                <a:latin typeface="Arial" panose="020B0604020202020204" pitchFamily="34" charset="0"/>
                <a:ea typeface="Calibri" panose="020F0502020204030204" pitchFamily="34" charset="0"/>
                <a:cs typeface="Arial" panose="020B0604020202020204" pitchFamily="34" charset="0"/>
              </a:rPr>
              <a:t>5%</a:t>
            </a:r>
            <a:r>
              <a:rPr lang="mn-MN" sz="1600" kern="100" dirty="0">
                <a:latin typeface="Arial" panose="020B0604020202020204" pitchFamily="34" charset="0"/>
                <a:ea typeface="Calibri" panose="020F0502020204030204" pitchFamily="34" charset="0"/>
                <a:cs typeface="Arial" panose="020B0604020202020204" pitchFamily="34" charset="0"/>
              </a:rPr>
              <a:t>-ийг зарцуулна.</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Сургалтын зардлын санхүүжилтээр хөрөнгө худалдан авах, барилга байшингийн засварт зарцуулахыг хориглоно.</a:t>
            </a:r>
          </a:p>
        </p:txBody>
      </p:sp>
    </p:spTree>
    <p:extLst>
      <p:ext uri="{BB962C8B-B14F-4D97-AF65-F5344CB8AC3E}">
        <p14:creationId xmlns:p14="http://schemas.microsoft.com/office/powerpoint/2010/main" val="3279559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E9478E-D431-4954-AD49-D6ABF3FBC93A}"/>
              </a:ext>
            </a:extLst>
          </p:cNvPr>
          <p:cNvSpPr>
            <a:spLocks noGrp="1"/>
          </p:cNvSpPr>
          <p:nvPr>
            <p:ph type="title"/>
          </p:nvPr>
        </p:nvSpPr>
        <p:spPr>
          <a:xfrm>
            <a:off x="478905" y="117029"/>
            <a:ext cx="11206276" cy="701675"/>
          </a:xfrm>
        </p:spPr>
        <p:txBody>
          <a:bodyPr>
            <a:noAutofit/>
          </a:bodyPr>
          <a:lstStyle/>
          <a:p>
            <a:pPr algn="ctr"/>
            <a:r>
              <a:rPr lang="mn-MN" sz="1800" b="1" dirty="0">
                <a:solidFill>
                  <a:srgbClr val="002060"/>
                </a:solidFill>
                <a:latin typeface="Tahoma" panose="020B0604030504040204" pitchFamily="34" charset="0"/>
                <a:ea typeface="Tahoma" panose="020B0604030504040204" pitchFamily="34" charset="0"/>
                <a:cs typeface="Tahoma" panose="020B0604030504040204" pitchFamily="34" charset="0"/>
              </a:rPr>
              <a:t>ТӨГСӨЛТИЙН ДАРААХ СУРГАЛТЫН САНХҮҮЖИЛТ, АНХААРАХ АСУУДЛУУД:</a:t>
            </a:r>
            <a:endParaRPr lang="en-US" sz="18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cxnSp>
        <p:nvCxnSpPr>
          <p:cNvPr id="7" name="Straight Connector 6">
            <a:extLst>
              <a:ext uri="{FF2B5EF4-FFF2-40B4-BE49-F238E27FC236}">
                <a16:creationId xmlns:a16="http://schemas.microsoft.com/office/drawing/2014/main" id="{78D62FF2-EF4D-B214-E4EB-AF4B4483340F}"/>
              </a:ext>
            </a:extLst>
          </p:cNvPr>
          <p:cNvCxnSpPr>
            <a:cxnSpLocks/>
          </p:cNvCxnSpPr>
          <p:nvPr/>
        </p:nvCxnSpPr>
        <p:spPr>
          <a:xfrm>
            <a:off x="478905" y="922742"/>
            <a:ext cx="11206276"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4BB54A-7592-B26E-70E6-C5A423FF601A}"/>
              </a:ext>
            </a:extLst>
          </p:cNvPr>
          <p:cNvCxnSpPr>
            <a:cxnSpLocks/>
          </p:cNvCxnSpPr>
          <p:nvPr/>
        </p:nvCxnSpPr>
        <p:spPr>
          <a:xfrm>
            <a:off x="0" y="6267771"/>
            <a:ext cx="12192000" cy="0"/>
          </a:xfrm>
          <a:prstGeom prst="line">
            <a:avLst/>
          </a:prstGeom>
          <a:ln w="19050">
            <a:solidFill>
              <a:srgbClr val="E2A54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A6A637F-2754-4F63-A9FE-34F29900A8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052" y="1082282"/>
            <a:ext cx="893224" cy="5081451"/>
          </a:xfrm>
          <a:prstGeom prst="rect">
            <a:avLst/>
          </a:prstGeom>
        </p:spPr>
      </p:pic>
      <p:sp>
        <p:nvSpPr>
          <p:cNvPr id="6" name="TextBox 5">
            <a:extLst>
              <a:ext uri="{FF2B5EF4-FFF2-40B4-BE49-F238E27FC236}">
                <a16:creationId xmlns:a16="http://schemas.microsoft.com/office/drawing/2014/main" id="{85D15B28-1786-4B6A-F5E8-193BB0E16E51}"/>
              </a:ext>
            </a:extLst>
          </p:cNvPr>
          <p:cNvSpPr txBox="1"/>
          <p:nvPr/>
        </p:nvSpPr>
        <p:spPr>
          <a:xfrm>
            <a:off x="1742241" y="1538675"/>
            <a:ext cx="8947447" cy="3586879"/>
          </a:xfrm>
          <a:prstGeom prst="rect">
            <a:avLst/>
          </a:prstGeom>
          <a:noFill/>
        </p:spPr>
        <p:txBody>
          <a:bodyPr wrap="square">
            <a:spAutoFit/>
          </a:bodyPr>
          <a:lstStyle/>
          <a:p>
            <a:pPr marR="0">
              <a:lnSpc>
                <a:spcPct val="107000"/>
              </a:lnSpc>
              <a:spcBef>
                <a:spcPts val="0"/>
              </a:spcBef>
              <a:spcAft>
                <a:spcPts val="800"/>
              </a:spcAft>
            </a:pPr>
            <a:r>
              <a:rPr lang="en-US" sz="1600" b="1" kern="100" dirty="0" err="1">
                <a:effectLst/>
                <a:latin typeface="Arial" panose="020B0604020202020204" pitchFamily="34" charset="0"/>
                <a:ea typeface="Calibri" panose="020F0502020204030204" pitchFamily="34" charset="0"/>
                <a:cs typeface="Arial" panose="020B0604020202020204" pitchFamily="34" charset="0"/>
              </a:rPr>
              <a:t>Сургалтын</a:t>
            </a:r>
            <a:r>
              <a:rPr lang="en-US" sz="1600" b="1" kern="100" dirty="0">
                <a:effectLst/>
                <a:latin typeface="Arial" panose="020B0604020202020204" pitchFamily="34" charset="0"/>
                <a:ea typeface="Calibri" panose="020F0502020204030204" pitchFamily="34" charset="0"/>
                <a:cs typeface="Arial" panose="020B0604020202020204" pitchFamily="34" charset="0"/>
              </a:rPr>
              <a:t> </a:t>
            </a:r>
            <a:r>
              <a:rPr lang="en-US" sz="1600" b="1" kern="100" dirty="0" err="1">
                <a:effectLst/>
                <a:latin typeface="Arial" panose="020B0604020202020204" pitchFamily="34" charset="0"/>
                <a:ea typeface="Calibri" panose="020F0502020204030204" pitchFamily="34" charset="0"/>
                <a:cs typeface="Arial" panose="020B0604020202020204" pitchFamily="34" charset="0"/>
              </a:rPr>
              <a:t>төлбөр</a:t>
            </a:r>
            <a:r>
              <a:rPr lang="mn-MN" sz="1600" b="1" kern="100" dirty="0">
                <a:effectLst/>
                <a:latin typeface="Arial" panose="020B0604020202020204" pitchFamily="34" charset="0"/>
                <a:ea typeface="Calibri" panose="020F0502020204030204" pitchFamily="34" charset="0"/>
                <a:cs typeface="Arial" panose="020B0604020202020204" pitchFamily="34" charset="0"/>
              </a:rPr>
              <a:t>, цалингийн</a:t>
            </a:r>
            <a:r>
              <a:rPr lang="en-US" sz="1600" b="1" kern="100" dirty="0">
                <a:effectLst/>
                <a:latin typeface="Arial" panose="020B0604020202020204" pitchFamily="34" charset="0"/>
                <a:ea typeface="Calibri" panose="020F0502020204030204" pitchFamily="34" charset="0"/>
                <a:cs typeface="Arial" panose="020B0604020202020204" pitchFamily="34" charset="0"/>
              </a:rPr>
              <a:t> </a:t>
            </a:r>
            <a:r>
              <a:rPr lang="en-US" sz="1600" b="1" kern="100" dirty="0" err="1">
                <a:effectLst/>
                <a:latin typeface="Arial" panose="020B0604020202020204" pitchFamily="34" charset="0"/>
                <a:ea typeface="Calibri" panose="020F0502020204030204" pitchFamily="34" charset="0"/>
                <a:cs typeface="Arial" panose="020B0604020202020204" pitchFamily="34" charset="0"/>
              </a:rPr>
              <a:t>санхүүжилт</a:t>
            </a:r>
            <a:r>
              <a:rPr lang="en-US" sz="1600" b="1" kern="100" dirty="0">
                <a:effectLst/>
                <a:latin typeface="Arial" panose="020B0604020202020204" pitchFamily="34" charset="0"/>
                <a:ea typeface="Calibri" panose="020F0502020204030204" pitchFamily="34" charset="0"/>
                <a:cs typeface="Arial" panose="020B0604020202020204" pitchFamily="34" charset="0"/>
              </a:rPr>
              <a:t> </a:t>
            </a:r>
            <a:r>
              <a:rPr lang="mn-MN" sz="1600" b="1" kern="100" dirty="0">
                <a:effectLst/>
                <a:latin typeface="Arial" panose="020B0604020202020204" pitchFamily="34" charset="0"/>
                <a:ea typeface="Calibri" panose="020F0502020204030204" pitchFamily="34" charset="0"/>
                <a:cs typeface="Arial" panose="020B0604020202020204" pitchFamily="34" charset="0"/>
              </a:rPr>
              <a:t>олгоход</a:t>
            </a:r>
            <a:r>
              <a:rPr lang="en-US" sz="1600" b="1" kern="100" dirty="0">
                <a:effectLst/>
                <a:latin typeface="Arial" panose="020B0604020202020204" pitchFamily="34" charset="0"/>
                <a:ea typeface="Calibri" panose="020F0502020204030204" pitchFamily="34" charset="0"/>
                <a:cs typeface="Arial" panose="020B0604020202020204" pitchFamily="34" charset="0"/>
              </a:rPr>
              <a:t> </a:t>
            </a:r>
            <a:r>
              <a:rPr lang="mn-MN" sz="1600" b="1" kern="100" dirty="0">
                <a:effectLst/>
                <a:latin typeface="Arial" panose="020B0604020202020204" pitchFamily="34" charset="0"/>
                <a:ea typeface="Calibri" panose="020F0502020204030204" pitchFamily="34" charset="0"/>
                <a:cs typeface="Arial" panose="020B0604020202020204" pitchFamily="34" charset="0"/>
              </a:rPr>
              <a:t>үндэслэх баримт бичиг:</a:t>
            </a:r>
          </a:p>
          <a:p>
            <a:pPr marR="0">
              <a:lnSpc>
                <a:spcPct val="107000"/>
              </a:lnSpc>
              <a:spcBef>
                <a:spcPts val="0"/>
              </a:spcBef>
              <a:spcAft>
                <a:spcPts val="800"/>
              </a:spcAft>
            </a:pPr>
            <a:endParaRPr lang="mn-MN" sz="1600" b="1" kern="100" dirty="0">
              <a:effectLst/>
              <a:latin typeface="Arial" panose="020B0604020202020204" pitchFamily="34" charset="0"/>
              <a:ea typeface="Calibri" panose="020F0502020204030204" pitchFamily="34" charset="0"/>
              <a:cs typeface="Arial" panose="020B0604020202020204" pitchFamily="34" charset="0"/>
            </a:endParaRP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Улсын төсвийн санхүүжилтээр суралцуулахаар тодорхойлсон харьяа Эрүүл мэндийн газар болон эрүүл мэндийн байгууллагын албан бичиг.</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Тухайн суралцагчийг эрүүл мэндийн байгууллага, орон нутгийн захиалгаар суралцаж байгааг нотлох харьяа аймаг нийслэлийн ЭМГ-ын дарга, ЭМХТ-ийн захирлаар баталгаажуулсан суралцагчийн ЭМХТ, захиалагч эрүүл мэндийн байгууллагатай байгуулсан суралцах тухай гурвалсан гэрээ.</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СЭБ суралцагчтай байгуулсан хөдөлмөрийн гэрээ</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ЭМХТ, СЭБ-тай байгуулсан гэрээ</a:t>
            </a:r>
          </a:p>
          <a:p>
            <a:pPr marL="171450" marR="0" indent="-171450">
              <a:lnSpc>
                <a:spcPct val="107000"/>
              </a:lnSpc>
              <a:spcBef>
                <a:spcPts val="0"/>
              </a:spcBef>
              <a:spcAft>
                <a:spcPts val="800"/>
              </a:spcAft>
              <a:buFontTx/>
              <a:buChar char="-"/>
            </a:pPr>
            <a:r>
              <a:rPr lang="mn-MN" sz="1600" kern="100" dirty="0">
                <a:latin typeface="Arial" panose="020B0604020202020204" pitchFamily="34" charset="0"/>
                <a:ea typeface="Calibri" panose="020F0502020204030204" pitchFamily="34" charset="0"/>
                <a:cs typeface="Arial" panose="020B0604020202020204" pitchFamily="34" charset="0"/>
              </a:rPr>
              <a:t>Сургалт эрхлэгч байгууллагын төлбөрийн нэхэмжлэл</a:t>
            </a:r>
          </a:p>
        </p:txBody>
      </p:sp>
    </p:spTree>
    <p:extLst>
      <p:ext uri="{BB962C8B-B14F-4D97-AF65-F5344CB8AC3E}">
        <p14:creationId xmlns:p14="http://schemas.microsoft.com/office/powerpoint/2010/main" val="85304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874</TotalTime>
  <Words>1097</Words>
  <Application>Microsoft Office PowerPoint</Application>
  <PresentationFormat>Widescreen</PresentationFormat>
  <Paragraphs>261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Tahoma</vt:lpstr>
      <vt:lpstr>Office Theme</vt:lpstr>
      <vt:lpstr>PowerPoint Presentation</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ТӨГСӨЛТИЙН ДАРААХ СУРГАЛТЫН САНХҮҮЖИЛТ, АНХААРАХ АСУУДЛУУД:</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Sarantuya Bayarsukh</dc:creator>
  <cp:lastModifiedBy>Ochir Boldbaatar</cp:lastModifiedBy>
  <cp:revision>16</cp:revision>
  <cp:lastPrinted>2024-09-24T02:53:54Z</cp:lastPrinted>
  <dcterms:created xsi:type="dcterms:W3CDTF">2024-09-20T03:41:55Z</dcterms:created>
  <dcterms:modified xsi:type="dcterms:W3CDTF">2024-09-24T13:27:09Z</dcterms:modified>
</cp:coreProperties>
</file>